
<file path=[Content_Types].xml><?xml version="1.0" encoding="utf-8"?>
<Types xmlns="http://schemas.openxmlformats.org/package/2006/content-types">
  <Default Extension="jpeg" ContentType="image/jpeg"/>
  <Default Extension="jpg" ContentType="image/jp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</p:sldIdLst>
  <p:sldSz cx="9144000" cy="6858000" type="screen4x3"/>
  <p:notesSz cx="9144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1428" y="4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 azad" userId="cf8419a14af25e21" providerId="LiveId" clId="{97A1ADAB-B230-43BA-B65D-2F75C176350C}"/>
    <pc:docChg chg="modSld">
      <pc:chgData name="ale azad" userId="cf8419a14af25e21" providerId="LiveId" clId="{97A1ADAB-B230-43BA-B65D-2F75C176350C}" dt="2026-04-04T14:38:13.426" v="10" actId="14100"/>
      <pc:docMkLst>
        <pc:docMk/>
      </pc:docMkLst>
      <pc:sldChg chg="addSp delSp modSp mod modTransition modAnim">
        <pc:chgData name="ale azad" userId="cf8419a14af25e21" providerId="LiveId" clId="{97A1ADAB-B230-43BA-B65D-2F75C176350C}" dt="2026-04-04T14:38:13.426" v="10" actId="14100"/>
        <pc:sldMkLst>
          <pc:docMk/>
          <pc:sldMk cId="0" sldId="256"/>
        </pc:sldMkLst>
        <pc:picChg chg="add mod">
          <ac:chgData name="ale azad" userId="cf8419a14af25e21" providerId="LiveId" clId="{97A1ADAB-B230-43BA-B65D-2F75C176350C}" dt="2026-04-04T14:38:13.426" v="10" actId="14100"/>
          <ac:picMkLst>
            <pc:docMk/>
            <pc:sldMk cId="0" sldId="256"/>
            <ac:picMk id="13" creationId="{30E3251D-39F1-4DFD-31E5-9A1E73094095}"/>
          </ac:picMkLst>
        </pc:picChg>
      </pc:sldChg>
      <pc:sldChg chg="addSp modSp mod">
        <pc:chgData name="ale azad" userId="cf8419a14af25e21" providerId="LiveId" clId="{97A1ADAB-B230-43BA-B65D-2F75C176350C}" dt="2026-04-04T14:36:47.411" v="6" actId="1076"/>
        <pc:sldMkLst>
          <pc:docMk/>
          <pc:sldMk cId="0" sldId="258"/>
        </pc:sldMkLst>
        <pc:picChg chg="add mod">
          <ac:chgData name="ale azad" userId="cf8419a14af25e21" providerId="LiveId" clId="{97A1ADAB-B230-43BA-B65D-2F75C176350C}" dt="2026-04-04T14:36:47.411" v="6" actId="1076"/>
          <ac:picMkLst>
            <pc:docMk/>
            <pc:sldMk cId="0" sldId="258"/>
            <ac:picMk id="9" creationId="{F48853C0-9340-6EDD-2F62-108669EF6474}"/>
          </ac:picMkLst>
        </pc:picChg>
      </pc:sldChg>
      <pc:sldChg chg="addSp modSp">
        <pc:chgData name="ale azad" userId="cf8419a14af25e21" providerId="LiveId" clId="{97A1ADAB-B230-43BA-B65D-2F75C176350C}" dt="2026-04-02T08:02:47.828" v="2"/>
        <pc:sldMkLst>
          <pc:docMk/>
          <pc:sldMk cId="0" sldId="259"/>
        </pc:sldMkLst>
        <pc:picChg chg="add mod">
          <ac:chgData name="ale azad" userId="cf8419a14af25e21" providerId="LiveId" clId="{97A1ADAB-B230-43BA-B65D-2F75C176350C}" dt="2026-04-02T08:02:47.828" v="2"/>
          <ac:picMkLst>
            <pc:docMk/>
            <pc:sldMk cId="0" sldId="259"/>
            <ac:picMk id="8" creationId="{4857762E-CEE9-721F-7255-88D19CFB440D}"/>
          </ac:picMkLst>
        </pc:picChg>
      </pc:sldChg>
      <pc:sldChg chg="addSp modSp">
        <pc:chgData name="ale azad" userId="cf8419a14af25e21" providerId="LiveId" clId="{97A1ADAB-B230-43BA-B65D-2F75C176350C}" dt="2026-04-02T08:02:47.828" v="2"/>
        <pc:sldMkLst>
          <pc:docMk/>
          <pc:sldMk cId="0" sldId="260"/>
        </pc:sldMkLst>
        <pc:picChg chg="add mod">
          <ac:chgData name="ale azad" userId="cf8419a14af25e21" providerId="LiveId" clId="{97A1ADAB-B230-43BA-B65D-2F75C176350C}" dt="2026-04-02T08:02:47.828" v="2"/>
          <ac:picMkLst>
            <pc:docMk/>
            <pc:sldMk cId="0" sldId="260"/>
            <ac:picMk id="4" creationId="{739D4ADD-FE89-5920-0B09-9A7497CA4F25}"/>
          </ac:picMkLst>
        </pc:picChg>
      </pc:sldChg>
      <pc:sldChg chg="addSp modSp">
        <pc:chgData name="ale azad" userId="cf8419a14af25e21" providerId="LiveId" clId="{97A1ADAB-B230-43BA-B65D-2F75C176350C}" dt="2026-04-02T08:02:47.828" v="2"/>
        <pc:sldMkLst>
          <pc:docMk/>
          <pc:sldMk cId="0" sldId="261"/>
        </pc:sldMkLst>
        <pc:picChg chg="add mod">
          <ac:chgData name="ale azad" userId="cf8419a14af25e21" providerId="LiveId" clId="{97A1ADAB-B230-43BA-B65D-2F75C176350C}" dt="2026-04-02T08:02:47.828" v="2"/>
          <ac:picMkLst>
            <pc:docMk/>
            <pc:sldMk cId="0" sldId="261"/>
            <ac:picMk id="8" creationId="{BE314C08-6587-6A07-037F-F924C5AA4B47}"/>
          </ac:picMkLst>
        </pc:picChg>
      </pc:sldChg>
      <pc:sldChg chg="addSp modSp">
        <pc:chgData name="ale azad" userId="cf8419a14af25e21" providerId="LiveId" clId="{97A1ADAB-B230-43BA-B65D-2F75C176350C}" dt="2026-04-02T08:02:47.828" v="2"/>
        <pc:sldMkLst>
          <pc:docMk/>
          <pc:sldMk cId="0" sldId="263"/>
        </pc:sldMkLst>
        <pc:picChg chg="add mod">
          <ac:chgData name="ale azad" userId="cf8419a14af25e21" providerId="LiveId" clId="{97A1ADAB-B230-43BA-B65D-2F75C176350C}" dt="2026-04-02T08:02:47.828" v="2"/>
          <ac:picMkLst>
            <pc:docMk/>
            <pc:sldMk cId="0" sldId="263"/>
            <ac:picMk id="4" creationId="{B4997547-0D32-BD98-7E43-500F1E4F615E}"/>
          </ac:picMkLst>
        </pc:picChg>
      </pc:sldChg>
      <pc:sldChg chg="addSp modSp">
        <pc:chgData name="ale azad" userId="cf8419a14af25e21" providerId="LiveId" clId="{97A1ADAB-B230-43BA-B65D-2F75C176350C}" dt="2026-04-02T08:02:47.828" v="2"/>
        <pc:sldMkLst>
          <pc:docMk/>
          <pc:sldMk cId="0" sldId="264"/>
        </pc:sldMkLst>
        <pc:picChg chg="add mod">
          <ac:chgData name="ale azad" userId="cf8419a14af25e21" providerId="LiveId" clId="{97A1ADAB-B230-43BA-B65D-2F75C176350C}" dt="2026-04-02T08:02:47.828" v="2"/>
          <ac:picMkLst>
            <pc:docMk/>
            <pc:sldMk cId="0" sldId="264"/>
            <ac:picMk id="8" creationId="{DC259DFF-5DC7-3DD1-239F-0C5FA161FAA5}"/>
          </ac:picMkLst>
        </pc:picChg>
      </pc:sldChg>
      <pc:sldChg chg="addSp modSp">
        <pc:chgData name="ale azad" userId="cf8419a14af25e21" providerId="LiveId" clId="{97A1ADAB-B230-43BA-B65D-2F75C176350C}" dt="2026-04-02T08:02:47.828" v="2"/>
        <pc:sldMkLst>
          <pc:docMk/>
          <pc:sldMk cId="0" sldId="265"/>
        </pc:sldMkLst>
        <pc:picChg chg="add mod">
          <ac:chgData name="ale azad" userId="cf8419a14af25e21" providerId="LiveId" clId="{97A1ADAB-B230-43BA-B65D-2F75C176350C}" dt="2026-04-02T08:02:47.828" v="2"/>
          <ac:picMkLst>
            <pc:docMk/>
            <pc:sldMk cId="0" sldId="265"/>
            <ac:picMk id="4" creationId="{8CECA4E0-DF8B-368B-AFE4-C26CFFD116D4}"/>
          </ac:picMkLst>
        </pc:picChg>
      </pc:sldChg>
      <pc:sldChg chg="addSp modSp">
        <pc:chgData name="ale azad" userId="cf8419a14af25e21" providerId="LiveId" clId="{97A1ADAB-B230-43BA-B65D-2F75C176350C}" dt="2026-04-02T08:02:47.828" v="2"/>
        <pc:sldMkLst>
          <pc:docMk/>
          <pc:sldMk cId="0" sldId="266"/>
        </pc:sldMkLst>
        <pc:picChg chg="add mod">
          <ac:chgData name="ale azad" userId="cf8419a14af25e21" providerId="LiveId" clId="{97A1ADAB-B230-43BA-B65D-2F75C176350C}" dt="2026-04-02T08:02:47.828" v="2"/>
          <ac:picMkLst>
            <pc:docMk/>
            <pc:sldMk cId="0" sldId="266"/>
            <ac:picMk id="8" creationId="{1CCFF453-9A73-6203-34E2-F8F972A8356B}"/>
          </ac:picMkLst>
        </pc:picChg>
      </pc:sldChg>
      <pc:sldChg chg="addSp modSp">
        <pc:chgData name="ale azad" userId="cf8419a14af25e21" providerId="LiveId" clId="{97A1ADAB-B230-43BA-B65D-2F75C176350C}" dt="2026-04-02T08:02:47.828" v="2"/>
        <pc:sldMkLst>
          <pc:docMk/>
          <pc:sldMk cId="0" sldId="267"/>
        </pc:sldMkLst>
        <pc:picChg chg="add mod">
          <ac:chgData name="ale azad" userId="cf8419a14af25e21" providerId="LiveId" clId="{97A1ADAB-B230-43BA-B65D-2F75C176350C}" dt="2026-04-02T08:02:47.828" v="2"/>
          <ac:picMkLst>
            <pc:docMk/>
            <pc:sldMk cId="0" sldId="267"/>
            <ac:picMk id="8" creationId="{85533A67-3744-6E18-E05D-8C39EA4391D4}"/>
          </ac:picMkLst>
        </pc:picChg>
      </pc:sldChg>
      <pc:sldChg chg="addSp modSp">
        <pc:chgData name="ale azad" userId="cf8419a14af25e21" providerId="LiveId" clId="{97A1ADAB-B230-43BA-B65D-2F75C176350C}" dt="2026-04-02T08:02:47.828" v="2"/>
        <pc:sldMkLst>
          <pc:docMk/>
          <pc:sldMk cId="0" sldId="268"/>
        </pc:sldMkLst>
        <pc:picChg chg="add mod">
          <ac:chgData name="ale azad" userId="cf8419a14af25e21" providerId="LiveId" clId="{97A1ADAB-B230-43BA-B65D-2F75C176350C}" dt="2026-04-02T08:02:47.828" v="2"/>
          <ac:picMkLst>
            <pc:docMk/>
            <pc:sldMk cId="0" sldId="268"/>
            <ac:picMk id="8" creationId="{49E5F60B-5558-1BA9-77F4-D1402A76FB3F}"/>
          </ac:picMkLst>
        </pc:picChg>
      </pc:sldChg>
      <pc:sldChg chg="addSp modSp">
        <pc:chgData name="ale azad" userId="cf8419a14af25e21" providerId="LiveId" clId="{97A1ADAB-B230-43BA-B65D-2F75C176350C}" dt="2026-04-02T08:02:47.828" v="2"/>
        <pc:sldMkLst>
          <pc:docMk/>
          <pc:sldMk cId="0" sldId="269"/>
        </pc:sldMkLst>
        <pc:picChg chg="add mod">
          <ac:chgData name="ale azad" userId="cf8419a14af25e21" providerId="LiveId" clId="{97A1ADAB-B230-43BA-B65D-2F75C176350C}" dt="2026-04-02T08:02:47.828" v="2"/>
          <ac:picMkLst>
            <pc:docMk/>
            <pc:sldMk cId="0" sldId="269"/>
            <ac:picMk id="8" creationId="{C0C64ABB-BAA2-61E6-25B1-CDA20156C9E1}"/>
          </ac:picMkLst>
        </pc:picChg>
      </pc:sldChg>
      <pc:sldChg chg="addSp modSp">
        <pc:chgData name="ale azad" userId="cf8419a14af25e21" providerId="LiveId" clId="{97A1ADAB-B230-43BA-B65D-2F75C176350C}" dt="2026-04-02T08:02:47.828" v="2"/>
        <pc:sldMkLst>
          <pc:docMk/>
          <pc:sldMk cId="0" sldId="270"/>
        </pc:sldMkLst>
        <pc:picChg chg="add mod">
          <ac:chgData name="ale azad" userId="cf8419a14af25e21" providerId="LiveId" clId="{97A1ADAB-B230-43BA-B65D-2F75C176350C}" dt="2026-04-02T08:02:47.828" v="2"/>
          <ac:picMkLst>
            <pc:docMk/>
            <pc:sldMk cId="0" sldId="270"/>
            <ac:picMk id="7" creationId="{0552CB4F-085D-D115-E6F8-B74F497A6230}"/>
          </ac:picMkLst>
        </pc:picChg>
      </pc:sldChg>
      <pc:sldChg chg="addSp modSp">
        <pc:chgData name="ale azad" userId="cf8419a14af25e21" providerId="LiveId" clId="{97A1ADAB-B230-43BA-B65D-2F75C176350C}" dt="2026-04-02T08:02:47.828" v="2"/>
        <pc:sldMkLst>
          <pc:docMk/>
          <pc:sldMk cId="0" sldId="271"/>
        </pc:sldMkLst>
        <pc:picChg chg="add mod">
          <ac:chgData name="ale azad" userId="cf8419a14af25e21" providerId="LiveId" clId="{97A1ADAB-B230-43BA-B65D-2F75C176350C}" dt="2026-04-02T08:02:47.828" v="2"/>
          <ac:picMkLst>
            <pc:docMk/>
            <pc:sldMk cId="0" sldId="271"/>
            <ac:picMk id="8" creationId="{5A527CF8-B11B-D5D7-EA01-D3329B53CA6F}"/>
          </ac:picMkLst>
        </pc:picChg>
      </pc:sldChg>
      <pc:sldChg chg="addSp modSp mod">
        <pc:chgData name="ale azad" userId="cf8419a14af25e21" providerId="LiveId" clId="{97A1ADAB-B230-43BA-B65D-2F75C176350C}" dt="2026-04-02T19:39:20.372" v="5" actId="14100"/>
        <pc:sldMkLst>
          <pc:docMk/>
          <pc:sldMk cId="0" sldId="272"/>
        </pc:sldMkLst>
        <pc:picChg chg="add mod">
          <ac:chgData name="ale azad" userId="cf8419a14af25e21" providerId="LiveId" clId="{97A1ADAB-B230-43BA-B65D-2F75C176350C}" dt="2026-04-02T19:39:20.372" v="5" actId="14100"/>
          <ac:picMkLst>
            <pc:docMk/>
            <pc:sldMk cId="0" sldId="272"/>
            <ac:picMk id="8" creationId="{8E90E511-F141-EA29-FBAF-130A3A75BCF0}"/>
          </ac:picMkLst>
        </pc:picChg>
      </pc:sldChg>
      <pc:sldChg chg="addSp modSp">
        <pc:chgData name="ale azad" userId="cf8419a14af25e21" providerId="LiveId" clId="{97A1ADAB-B230-43BA-B65D-2F75C176350C}" dt="2026-04-02T08:02:47.828" v="2"/>
        <pc:sldMkLst>
          <pc:docMk/>
          <pc:sldMk cId="0" sldId="273"/>
        </pc:sldMkLst>
        <pc:picChg chg="add mod">
          <ac:chgData name="ale azad" userId="cf8419a14af25e21" providerId="LiveId" clId="{97A1ADAB-B230-43BA-B65D-2F75C176350C}" dt="2026-04-02T08:02:47.828" v="2"/>
          <ac:picMkLst>
            <pc:docMk/>
            <pc:sldMk cId="0" sldId="273"/>
            <ac:picMk id="6" creationId="{29D00B36-CF22-D996-7035-B8AAE5136B9D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92379" y="184784"/>
            <a:ext cx="4401820" cy="5786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000099"/>
                </a:solidFill>
                <a:latin typeface="Comic Sans MS"/>
                <a:cs typeface="Comic Sans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1" i="0">
                <a:solidFill>
                  <a:srgbClr val="006FC0"/>
                </a:solidFill>
                <a:latin typeface="Comic Sans MS"/>
                <a:cs typeface="Comic Sans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200" b="1" i="0">
                <a:solidFill>
                  <a:srgbClr val="000099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240"/>
              </a:lnSpc>
            </a:pPr>
            <a:r>
              <a:rPr spc="-10" dirty="0"/>
              <a:t>4/5/2025</a:t>
            </a: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1" i="0">
                <a:solidFill>
                  <a:srgbClr val="000099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000099"/>
                </a:solidFill>
                <a:latin typeface="Comic Sans MS"/>
                <a:cs typeface="Comic Sans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800" b="1" i="0">
                <a:solidFill>
                  <a:srgbClr val="006FC0"/>
                </a:solidFill>
                <a:latin typeface="Comic Sans MS"/>
                <a:cs typeface="Comic Sans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200" b="1" i="0">
                <a:solidFill>
                  <a:srgbClr val="000099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240"/>
              </a:lnSpc>
            </a:pPr>
            <a:r>
              <a:rPr spc="-10" dirty="0"/>
              <a:t>4/5/2025</a:t>
            </a: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1" i="0">
                <a:solidFill>
                  <a:srgbClr val="000099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000099"/>
                </a:solidFill>
                <a:latin typeface="Comic Sans MS"/>
                <a:cs typeface="Comic Sans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200" b="1" i="0">
                <a:solidFill>
                  <a:srgbClr val="000099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240"/>
              </a:lnSpc>
            </a:pPr>
            <a:r>
              <a:rPr spc="-10" dirty="0"/>
              <a:t>4/5/2025</a:t>
            </a:r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1" i="0">
                <a:solidFill>
                  <a:srgbClr val="000099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000099"/>
                </a:solidFill>
                <a:latin typeface="Comic Sans MS"/>
                <a:cs typeface="Comic Sans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200" b="1" i="0">
                <a:solidFill>
                  <a:srgbClr val="000099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240"/>
              </a:lnSpc>
            </a:pPr>
            <a:r>
              <a:rPr spc="-10" dirty="0"/>
              <a:t>4/5/2025</a:t>
            </a:r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1" i="0">
                <a:solidFill>
                  <a:srgbClr val="000099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200" b="1" i="0">
                <a:solidFill>
                  <a:srgbClr val="000099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240"/>
              </a:lnSpc>
            </a:pPr>
            <a:r>
              <a:rPr spc="-10" dirty="0"/>
              <a:t>4/5/2025</a:t>
            </a:r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1" i="0">
                <a:solidFill>
                  <a:srgbClr val="000099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4000" cy="6857997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8026907" y="28955"/>
            <a:ext cx="1115568" cy="996696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92379" y="183260"/>
            <a:ext cx="7677150" cy="6990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000099"/>
                </a:solidFill>
                <a:latin typeface="Comic Sans MS"/>
                <a:cs typeface="Comic Sans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91845" y="1147805"/>
            <a:ext cx="8360308" cy="45523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1" i="0">
                <a:solidFill>
                  <a:srgbClr val="006FC0"/>
                </a:solidFill>
                <a:latin typeface="Comic Sans MS"/>
                <a:cs typeface="Comic Sans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707542" y="6556959"/>
            <a:ext cx="621665" cy="177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1" i="0">
                <a:solidFill>
                  <a:srgbClr val="000099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240"/>
              </a:lnSpc>
            </a:pPr>
            <a:r>
              <a:rPr spc="-10" dirty="0"/>
              <a:t>4/5/2025</a:t>
            </a: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255634" y="6556959"/>
            <a:ext cx="219075" cy="177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1" i="0">
                <a:solidFill>
                  <a:srgbClr val="000099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mailto:Ale.Othman@kti.edu.iq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://www.kti.edu.krd/ku)" TargetMode="Externa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Relationship Id="rId9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hyperlink" Target="http://www.kti.edu.krd/ku)" TargetMode="Externa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11.png"/><Relationship Id="rId5" Type="http://schemas.openxmlformats.org/officeDocument/2006/relationships/hyperlink" Target="http://www.kti.edu.krd/ku)" TargetMode="External"/><Relationship Id="rId4" Type="http://schemas.openxmlformats.org/officeDocument/2006/relationships/image" Target="../media/image10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13.png"/><Relationship Id="rId5" Type="http://schemas.openxmlformats.org/officeDocument/2006/relationships/image" Target="../media/image12.jpeg"/><Relationship Id="rId4" Type="http://schemas.openxmlformats.org/officeDocument/2006/relationships/hyperlink" Target="http://www.kti.edu.krd/ku)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15.png"/><Relationship Id="rId5" Type="http://schemas.openxmlformats.org/officeDocument/2006/relationships/hyperlink" Target="http://www.kti.edu.krd/ku)" TargetMode="External"/><Relationship Id="rId4" Type="http://schemas.openxmlformats.org/officeDocument/2006/relationships/image" Target="../media/image14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16.png"/><Relationship Id="rId4" Type="http://schemas.openxmlformats.org/officeDocument/2006/relationships/hyperlink" Target="http://www.kti.edu.krd/ku)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18.png"/><Relationship Id="rId5" Type="http://schemas.openxmlformats.org/officeDocument/2006/relationships/hyperlink" Target="http://www.kti.edu.krd/ku)" TargetMode="External"/><Relationship Id="rId4" Type="http://schemas.openxmlformats.org/officeDocument/2006/relationships/image" Target="../media/image17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19.png"/><Relationship Id="rId4" Type="http://schemas.openxmlformats.org/officeDocument/2006/relationships/hyperlink" Target="http://www.kti.edu.krd/ku)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image" Target="../media/image21.png"/><Relationship Id="rId5" Type="http://schemas.openxmlformats.org/officeDocument/2006/relationships/hyperlink" Target="http://www.kti.edu.krd/ku)" TargetMode="External"/><Relationship Id="rId4" Type="http://schemas.openxmlformats.org/officeDocument/2006/relationships/image" Target="../media/image20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6" Type="http://schemas.openxmlformats.org/officeDocument/2006/relationships/image" Target="../media/image23.png"/><Relationship Id="rId5" Type="http://schemas.openxmlformats.org/officeDocument/2006/relationships/hyperlink" Target="http://www.kti.edu.krd/ku)" TargetMode="External"/><Relationship Id="rId4" Type="http://schemas.openxmlformats.org/officeDocument/2006/relationships/image" Target="../media/image22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6" Type="http://schemas.openxmlformats.org/officeDocument/2006/relationships/image" Target="../media/image25.png"/><Relationship Id="rId5" Type="http://schemas.openxmlformats.org/officeDocument/2006/relationships/hyperlink" Target="http://www.kti.edu.krd/ku)" TargetMode="External"/><Relationship Id="rId4" Type="http://schemas.openxmlformats.org/officeDocument/2006/relationships/image" Target="../media/image24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6" Type="http://schemas.openxmlformats.org/officeDocument/2006/relationships/image" Target="../media/image27.png"/><Relationship Id="rId5" Type="http://schemas.openxmlformats.org/officeDocument/2006/relationships/hyperlink" Target="http://www.kti.edu.krd/ku)" TargetMode="External"/><Relationship Id="rId4" Type="http://schemas.openxmlformats.org/officeDocument/2006/relationships/image" Target="../media/image26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6" Type="http://schemas.openxmlformats.org/officeDocument/2006/relationships/image" Target="../media/image29.png"/><Relationship Id="rId5" Type="http://schemas.openxmlformats.org/officeDocument/2006/relationships/hyperlink" Target="http://www.kti.edu.krd/ku)" TargetMode="External"/><Relationship Id="rId4" Type="http://schemas.openxmlformats.org/officeDocument/2006/relationships/image" Target="../media/image28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6" Type="http://schemas.openxmlformats.org/officeDocument/2006/relationships/image" Target="../media/image31.png"/><Relationship Id="rId5" Type="http://schemas.openxmlformats.org/officeDocument/2006/relationships/hyperlink" Target="http://www.kti.edu.krd/ku)" TargetMode="External"/><Relationship Id="rId4" Type="http://schemas.openxmlformats.org/officeDocument/2006/relationships/image" Target="../media/image30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5.mp4"/><Relationship Id="rId1" Type="http://schemas.microsoft.com/office/2007/relationships/media" Target="../media/media15.mp4"/><Relationship Id="rId6" Type="http://schemas.openxmlformats.org/officeDocument/2006/relationships/image" Target="../media/image33.png"/><Relationship Id="rId5" Type="http://schemas.openxmlformats.org/officeDocument/2006/relationships/hyperlink" Target="http://www.kti.edu.krd/ku)" TargetMode="External"/><Relationship Id="rId4" Type="http://schemas.openxmlformats.org/officeDocument/2006/relationships/image" Target="../media/image32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16.mp4"/><Relationship Id="rId1" Type="http://schemas.microsoft.com/office/2007/relationships/media" Target="../media/media16.mp4"/><Relationship Id="rId6" Type="http://schemas.openxmlformats.org/officeDocument/2006/relationships/image" Target="../media/image35.png"/><Relationship Id="rId5" Type="http://schemas.openxmlformats.org/officeDocument/2006/relationships/hyperlink" Target="http://www.kti.edu.krd/ku)" TargetMode="External"/><Relationship Id="rId4" Type="http://schemas.openxmlformats.org/officeDocument/2006/relationships/image" Target="../media/image34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0" y="0"/>
            <a:ext cx="2858726" cy="6857998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7946220" y="5602222"/>
            <a:ext cx="1034547" cy="1104603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7298435" y="18288"/>
            <a:ext cx="1803809" cy="1595628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962066" y="1944049"/>
            <a:ext cx="7249159" cy="84382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sz="5400" spc="-50" dirty="0">
                <a:uFill>
                  <a:solidFill>
                    <a:srgbClr val="000099"/>
                  </a:solidFill>
                </a:uFill>
                <a:latin typeface="Calibri Light"/>
                <a:cs typeface="Calibri Light"/>
              </a:rPr>
              <a:t>Introduction</a:t>
            </a:r>
            <a:r>
              <a:rPr sz="5400" spc="-165" dirty="0">
                <a:uFill>
                  <a:solidFill>
                    <a:srgbClr val="000099"/>
                  </a:solidFill>
                </a:uFill>
                <a:latin typeface="Calibri Light"/>
                <a:cs typeface="Calibri Light"/>
              </a:rPr>
              <a:t> </a:t>
            </a:r>
            <a:r>
              <a:rPr sz="5400" dirty="0">
                <a:uFill>
                  <a:solidFill>
                    <a:srgbClr val="000099"/>
                  </a:solidFill>
                </a:uFill>
                <a:latin typeface="Calibri Light"/>
                <a:cs typeface="Calibri Light"/>
              </a:rPr>
              <a:t>to</a:t>
            </a:r>
            <a:r>
              <a:rPr sz="5400" spc="-140" dirty="0">
                <a:uFill>
                  <a:solidFill>
                    <a:srgbClr val="000099"/>
                  </a:solidFill>
                </a:uFill>
                <a:latin typeface="Calibri Light"/>
                <a:cs typeface="Calibri Light"/>
              </a:rPr>
              <a:t> </a:t>
            </a:r>
            <a:r>
              <a:rPr sz="5400" spc="-35" dirty="0">
                <a:uFill>
                  <a:solidFill>
                    <a:srgbClr val="000099"/>
                  </a:solidFill>
                </a:uFill>
                <a:latin typeface="Calibri Light"/>
                <a:cs typeface="Calibri Light"/>
              </a:rPr>
              <a:t>Physiology</a:t>
            </a:r>
            <a:endParaRPr sz="5400" dirty="0">
              <a:latin typeface="Calibri Light"/>
              <a:cs typeface="Calibri Ligh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039361" y="3111246"/>
            <a:ext cx="1069340" cy="566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dirty="0">
                <a:solidFill>
                  <a:srgbClr val="000099"/>
                </a:solidFill>
                <a:latin typeface="Calibri Light"/>
                <a:cs typeface="Calibri Light"/>
              </a:rPr>
              <a:t>Lec.</a:t>
            </a:r>
            <a:r>
              <a:rPr sz="3600" b="1" spc="-170" dirty="0">
                <a:solidFill>
                  <a:srgbClr val="000099"/>
                </a:solidFill>
                <a:latin typeface="Calibri Light"/>
                <a:cs typeface="Calibri Light"/>
              </a:rPr>
              <a:t> </a:t>
            </a:r>
            <a:r>
              <a:rPr sz="3600" b="1" spc="-50" dirty="0">
                <a:solidFill>
                  <a:srgbClr val="000099"/>
                </a:solidFill>
                <a:latin typeface="Calibri Light"/>
                <a:cs typeface="Calibri Light"/>
              </a:rPr>
              <a:t>1</a:t>
            </a:r>
            <a:endParaRPr sz="3600" b="1" dirty="0">
              <a:latin typeface="Calibri Light"/>
              <a:cs typeface="Calibri Ligh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81329" y="6426809"/>
            <a:ext cx="609600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 dirty="0">
                <a:solidFill>
                  <a:srgbClr val="000099"/>
                </a:solidFill>
                <a:latin typeface="Calibri"/>
                <a:cs typeface="Calibri"/>
              </a:rPr>
              <a:t>4/5/2025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267836" y="6426809"/>
            <a:ext cx="320230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Kurdistan</a:t>
            </a:r>
            <a:r>
              <a:rPr sz="1200" b="1" dirty="0">
                <a:solidFill>
                  <a:srgbClr val="000099"/>
                </a:solidFill>
                <a:latin typeface="Calibri"/>
                <a:cs typeface="Calibri"/>
              </a:rPr>
              <a:t> </a:t>
            </a:r>
            <a:r>
              <a:rPr sz="1200" b="1" spc="-20" dirty="0">
                <a:solidFill>
                  <a:srgbClr val="000099"/>
                </a:solidFill>
                <a:latin typeface="Calibri"/>
                <a:cs typeface="Calibri"/>
              </a:rPr>
              <a:t>Technical</a:t>
            </a:r>
            <a:r>
              <a:rPr sz="1200" b="1" spc="20" dirty="0">
                <a:solidFill>
                  <a:srgbClr val="000099"/>
                </a:solidFill>
                <a:latin typeface="Calibri"/>
                <a:cs typeface="Calibri"/>
              </a:rPr>
              <a:t> </a:t>
            </a: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Institute</a:t>
            </a: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  <a:hlinkClick r:id="rId7"/>
              </a:rPr>
              <a:t>(www.kti.edu.krd/ku)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947025" y="6477685"/>
            <a:ext cx="77470" cy="1530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140"/>
              </a:lnSpc>
            </a:pPr>
            <a:r>
              <a:rPr sz="1200" spc="-60" dirty="0">
                <a:solidFill>
                  <a:srgbClr val="000099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880497" y="3927583"/>
            <a:ext cx="3207385" cy="193642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2400" spc="-25" dirty="0">
                <a:solidFill>
                  <a:srgbClr val="000099"/>
                </a:solidFill>
                <a:latin typeface="Calibri"/>
                <a:cs typeface="Calibri"/>
              </a:rPr>
              <a:t>By:</a:t>
            </a:r>
            <a:endParaRPr sz="2400" dirty="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2220"/>
              </a:spcBef>
            </a:pPr>
            <a:r>
              <a:rPr lang="en-US" sz="2300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Ale Azad Othman</a:t>
            </a:r>
            <a:endParaRPr sz="2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00000"/>
              </a:lnSpc>
              <a:spcBef>
                <a:spcPts val="705"/>
              </a:spcBef>
            </a:pPr>
            <a:r>
              <a:rPr lang="en-US" sz="24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8"/>
              </a:rPr>
              <a:t>Ale.Othman@kti.edu.iq</a:t>
            </a:r>
            <a:endParaRPr lang="en-US" sz="2400" u="sng" spc="-10" dirty="0">
              <a:solidFill>
                <a:srgbClr val="0462C1"/>
              </a:solidFill>
              <a:uFill>
                <a:solidFill>
                  <a:srgbClr val="0462C1"/>
                </a:solidFill>
              </a:uFill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705"/>
              </a:spcBef>
            </a:pPr>
            <a:r>
              <a:rPr lang="en-US" sz="24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</a:rPr>
              <a:t>2025-2026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8001000" y="5579364"/>
            <a:ext cx="1036319" cy="1141730"/>
          </a:xfrm>
          <a:custGeom>
            <a:avLst/>
            <a:gdLst/>
            <a:ahLst/>
            <a:cxnLst/>
            <a:rect l="l" t="t" r="r" b="b"/>
            <a:pathLst>
              <a:path w="1036320" h="1141729">
                <a:moveTo>
                  <a:pt x="1036320" y="0"/>
                </a:moveTo>
                <a:lnTo>
                  <a:pt x="0" y="0"/>
                </a:lnTo>
                <a:lnTo>
                  <a:pt x="0" y="1141476"/>
                </a:lnTo>
                <a:lnTo>
                  <a:pt x="1036320" y="1141476"/>
                </a:lnTo>
                <a:lnTo>
                  <a:pt x="103632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3" name="Video 12">
            <a:hlinkClick r:id="" action="ppaction://media"/>
            <a:extLst>
              <a:ext uri="{FF2B5EF4-FFF2-40B4-BE49-F238E27FC236}">
                <a16:creationId xmlns:a16="http://schemas.microsoft.com/office/drawing/2014/main" id="{30E3251D-39F1-4DFD-31E5-9A1E7309409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578092" y="5029200"/>
            <a:ext cx="2565907" cy="1828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282"/>
    </mc:Choice>
    <mc:Fallback xmlns="">
      <p:transition spd="slow" advTm="222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92379" y="1140793"/>
            <a:ext cx="8360409" cy="216181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286385" algn="l">
              <a:lnSpc>
                <a:spcPct val="150000"/>
              </a:lnSpc>
              <a:spcBef>
                <a:spcPts val="95"/>
              </a:spcBef>
            </a:pP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Physiology</a:t>
            </a:r>
            <a:r>
              <a:rPr lang="en-US" sz="2400" spc="2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is</a:t>
            </a:r>
            <a:r>
              <a:rPr sz="2400" spc="30" dirty="0">
                <a:solidFill>
                  <a:srgbClr val="002060"/>
                </a:solidFill>
                <a:latin typeface="Times New Roman"/>
                <a:cs typeface="Times New Roman"/>
              </a:rPr>
              <a:t> 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the</a:t>
            </a:r>
            <a:r>
              <a:rPr sz="2400" spc="25" dirty="0">
                <a:solidFill>
                  <a:srgbClr val="002060"/>
                </a:solidFill>
                <a:latin typeface="Times New Roman"/>
                <a:cs typeface="Times New Roman"/>
              </a:rPr>
              <a:t> 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study</a:t>
            </a:r>
            <a:r>
              <a:rPr sz="2400" spc="20" dirty="0">
                <a:solidFill>
                  <a:srgbClr val="002060"/>
                </a:solidFill>
                <a:latin typeface="Times New Roman"/>
                <a:cs typeface="Times New Roman"/>
              </a:rPr>
              <a:t> 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of</a:t>
            </a:r>
            <a:r>
              <a:rPr sz="2400" spc="25" dirty="0">
                <a:solidFill>
                  <a:srgbClr val="002060"/>
                </a:solidFill>
                <a:latin typeface="Times New Roman"/>
                <a:cs typeface="Times New Roman"/>
              </a:rPr>
              <a:t> 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how</a:t>
            </a:r>
            <a:r>
              <a:rPr sz="2400" spc="30" dirty="0">
                <a:solidFill>
                  <a:srgbClr val="002060"/>
                </a:solidFill>
                <a:latin typeface="Times New Roman"/>
                <a:cs typeface="Times New Roman"/>
              </a:rPr>
              <a:t> 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the</a:t>
            </a:r>
            <a:r>
              <a:rPr sz="2400" spc="20" dirty="0">
                <a:solidFill>
                  <a:srgbClr val="002060"/>
                </a:solidFill>
                <a:latin typeface="Times New Roman"/>
                <a:cs typeface="Times New Roman"/>
              </a:rPr>
              <a:t> 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human</a:t>
            </a:r>
            <a:r>
              <a:rPr sz="2400" spc="35" dirty="0">
                <a:solidFill>
                  <a:srgbClr val="002060"/>
                </a:solidFill>
                <a:latin typeface="Times New Roman"/>
                <a:cs typeface="Times New Roman"/>
              </a:rPr>
              <a:t> 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body</a:t>
            </a:r>
            <a:r>
              <a:rPr sz="2400" spc="25" dirty="0">
                <a:solidFill>
                  <a:srgbClr val="002060"/>
                </a:solidFill>
                <a:latin typeface="Times New Roman"/>
                <a:cs typeface="Times New Roman"/>
              </a:rPr>
              <a:t> 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works.</a:t>
            </a:r>
            <a:r>
              <a:rPr lang="en-US" sz="2400" dirty="0">
                <a:solidFill>
                  <a:srgbClr val="002060"/>
                </a:solidFill>
                <a:latin typeface="Times New Roman"/>
                <a:cs typeface="Times New Roman"/>
              </a:rPr>
              <a:t>it starts</a:t>
            </a:r>
            <a:r>
              <a:rPr sz="2400" spc="2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from</a:t>
            </a:r>
            <a:r>
              <a:rPr sz="2400" spc="9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how</a:t>
            </a:r>
            <a:r>
              <a:rPr sz="2400" spc="11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molecules</a:t>
            </a:r>
            <a:r>
              <a:rPr sz="2400" spc="10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behave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in</a:t>
            </a:r>
            <a:r>
              <a:rPr sz="2400" spc="30" dirty="0">
                <a:solidFill>
                  <a:srgbClr val="002060"/>
                </a:solidFill>
                <a:latin typeface="Times New Roman"/>
                <a:cs typeface="Times New Roman"/>
              </a:rPr>
              <a:t> 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cells</a:t>
            </a:r>
            <a:r>
              <a:rPr sz="2400" spc="25" dirty="0">
                <a:solidFill>
                  <a:srgbClr val="002060"/>
                </a:solidFill>
                <a:latin typeface="Times New Roman"/>
                <a:cs typeface="Times New Roman"/>
              </a:rPr>
              <a:t> 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to</a:t>
            </a:r>
            <a:r>
              <a:rPr sz="2400" spc="15" dirty="0">
                <a:solidFill>
                  <a:srgbClr val="002060"/>
                </a:solidFill>
                <a:latin typeface="Times New Roman"/>
                <a:cs typeface="Times New Roman"/>
              </a:rPr>
              <a:t> 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how</a:t>
            </a:r>
            <a:r>
              <a:rPr sz="2400" spc="30" dirty="0">
                <a:solidFill>
                  <a:srgbClr val="002060"/>
                </a:solidFill>
                <a:latin typeface="Times New Roman"/>
                <a:cs typeface="Times New Roman"/>
              </a:rPr>
              <a:t> 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systems</a:t>
            </a:r>
            <a:r>
              <a:rPr sz="2400" spc="25" dirty="0">
                <a:solidFill>
                  <a:srgbClr val="002060"/>
                </a:solidFill>
                <a:latin typeface="Times New Roman"/>
                <a:cs typeface="Times New Roman"/>
              </a:rPr>
              <a:t> 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of</a:t>
            </a:r>
            <a:r>
              <a:rPr sz="2400" spc="20" dirty="0">
                <a:solidFill>
                  <a:srgbClr val="002060"/>
                </a:solidFill>
                <a:latin typeface="Times New Roman"/>
                <a:cs typeface="Times New Roman"/>
              </a:rPr>
              <a:t> 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organs</a:t>
            </a:r>
            <a:r>
              <a:rPr sz="2400" spc="30" dirty="0">
                <a:solidFill>
                  <a:srgbClr val="002060"/>
                </a:solidFill>
                <a:latin typeface="Times New Roman"/>
                <a:cs typeface="Times New Roman"/>
              </a:rPr>
              <a:t> 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work</a:t>
            </a:r>
            <a:r>
              <a:rPr sz="2400" spc="25" dirty="0">
                <a:solidFill>
                  <a:srgbClr val="002060"/>
                </a:solidFill>
                <a:latin typeface="Times New Roman"/>
                <a:cs typeface="Times New Roman"/>
              </a:rPr>
              <a:t> 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together.</a:t>
            </a:r>
            <a:r>
              <a:rPr sz="2400" spc="20" dirty="0">
                <a:solidFill>
                  <a:srgbClr val="002060"/>
                </a:solidFill>
                <a:latin typeface="Times New Roman"/>
                <a:cs typeface="Times New Roman"/>
              </a:rPr>
              <a:t> 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It</a:t>
            </a:r>
            <a:r>
              <a:rPr sz="2400" spc="25" dirty="0">
                <a:solidFill>
                  <a:srgbClr val="002060"/>
                </a:solidFill>
                <a:latin typeface="Times New Roman"/>
                <a:cs typeface="Times New Roman"/>
              </a:rPr>
              <a:t> 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helps</a:t>
            </a:r>
            <a:r>
              <a:rPr sz="2400" spc="25" dirty="0">
                <a:solidFill>
                  <a:srgbClr val="002060"/>
                </a:solidFill>
                <a:latin typeface="Times New Roman"/>
                <a:cs typeface="Times New Roman"/>
              </a:rPr>
              <a:t> 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understand</a:t>
            </a:r>
            <a:r>
              <a:rPr sz="2400" spc="30" dirty="0">
                <a:solidFill>
                  <a:srgbClr val="002060"/>
                </a:solidFill>
                <a:latin typeface="Times New Roman"/>
                <a:cs typeface="Times New Roman"/>
              </a:rPr>
              <a:t>  </a:t>
            </a:r>
            <a:r>
              <a:rPr sz="2400" spc="-20" dirty="0">
                <a:solidFill>
                  <a:srgbClr val="002060"/>
                </a:solidFill>
                <a:latin typeface="Times New Roman"/>
                <a:cs typeface="Times New Roman"/>
              </a:rPr>
              <a:t>what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happens</a:t>
            </a:r>
            <a:r>
              <a:rPr sz="2400" spc="-4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when</a:t>
            </a:r>
            <a:r>
              <a:rPr sz="2400" spc="-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lang="en-US" sz="2400" spc="-5" dirty="0">
                <a:solidFill>
                  <a:srgbClr val="002060"/>
                </a:solidFill>
                <a:latin typeface="Times New Roman"/>
                <a:cs typeface="Times New Roman"/>
              </a:rPr>
              <a:t>the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body</a:t>
            </a:r>
            <a:r>
              <a:rPr sz="2400" spc="-3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is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healthy</a:t>
            </a:r>
            <a:r>
              <a:rPr sz="2400" spc="-2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and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what</a:t>
            </a:r>
            <a:r>
              <a:rPr sz="2400" spc="-2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goes</a:t>
            </a:r>
            <a:r>
              <a:rPr sz="2400" spc="-2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wrong</a:t>
            </a:r>
            <a:r>
              <a:rPr sz="2400" spc="-4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when</a:t>
            </a:r>
            <a:r>
              <a:rPr sz="2400" spc="-1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you</a:t>
            </a:r>
            <a:r>
              <a:rPr sz="2400" spc="-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get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lang="en-US"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ill.</a:t>
            </a:r>
            <a:endParaRPr sz="2400" dirty="0">
              <a:solidFill>
                <a:srgbClr val="002060"/>
              </a:solidFill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92379" y="183260"/>
            <a:ext cx="7677150" cy="566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physiology?</a:t>
            </a:r>
            <a:endParaRPr spc="-1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55295" y="4124473"/>
            <a:ext cx="3375659" cy="207263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11521" y="4124472"/>
            <a:ext cx="3377184" cy="2072639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3596385" y="6464985"/>
            <a:ext cx="1953895" cy="3613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ts val="1240"/>
              </a:lnSpc>
            </a:pP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Kurdistan</a:t>
            </a:r>
            <a:r>
              <a:rPr sz="1200" b="1" dirty="0">
                <a:solidFill>
                  <a:srgbClr val="000099"/>
                </a:solidFill>
                <a:latin typeface="Calibri"/>
                <a:cs typeface="Calibri"/>
              </a:rPr>
              <a:t> </a:t>
            </a: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Technical</a:t>
            </a:r>
            <a:endParaRPr sz="12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</a:pP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Institute(</a:t>
            </a: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  <a:hlinkClick r:id="rId6"/>
              </a:rPr>
              <a:t>www.kti.edu.krd/ku)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r>
              <a:rPr spc="-10" dirty="0"/>
              <a:t>4/5/2025</a:t>
            </a: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2</a:t>
            </a:fld>
            <a:endParaRPr spc="-25" dirty="0"/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F48853C0-9340-6EDD-2F62-108669EF647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858001" y="51118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222"/>
    </mc:Choice>
    <mc:Fallback xmlns="">
      <p:transition spd="slow" advTm="492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36516" y="1386204"/>
            <a:ext cx="5247640" cy="5600444"/>
          </a:xfrm>
          <a:prstGeom prst="rect">
            <a:avLst/>
          </a:prstGeom>
        </p:spPr>
        <p:txBody>
          <a:bodyPr vert="horz" wrap="square" lIns="0" tIns="31115" rIns="0" bIns="0" rtlCol="0">
            <a:spAutoFit/>
          </a:bodyPr>
          <a:lstStyle/>
          <a:p>
            <a:pPr marL="12700" marR="6985" indent="227965" algn="just">
              <a:lnSpc>
                <a:spcPct val="128400"/>
              </a:lnSpc>
              <a:spcBef>
                <a:spcPts val="245"/>
              </a:spcBef>
              <a:buClr>
                <a:srgbClr val="000099"/>
              </a:buClr>
              <a:buFont typeface="Arial MT"/>
              <a:buChar char="•"/>
              <a:tabLst>
                <a:tab pos="240665" algn="l"/>
              </a:tabLst>
            </a:pPr>
            <a:r>
              <a:rPr b="1" dirty="0">
                <a:solidFill>
                  <a:srgbClr val="FF0000"/>
                </a:solidFill>
                <a:latin typeface="Times New Roman"/>
                <a:cs typeface="Times New Roman"/>
              </a:rPr>
              <a:t>Physiology</a:t>
            </a:r>
            <a:r>
              <a:rPr sz="2200" b="1" spc="370" dirty="0">
                <a:solidFill>
                  <a:srgbClr val="000099"/>
                </a:solidFill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is</a:t>
            </a:r>
            <a:r>
              <a:rPr sz="1700" spc="25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the</a:t>
            </a:r>
            <a:r>
              <a:rPr sz="1700" spc="254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branch</a:t>
            </a:r>
            <a:r>
              <a:rPr sz="1700" spc="24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of</a:t>
            </a:r>
            <a:r>
              <a:rPr sz="1700" spc="25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science</a:t>
            </a:r>
            <a:r>
              <a:rPr sz="1700" spc="24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that</a:t>
            </a:r>
            <a:r>
              <a:rPr sz="1700" spc="25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deals</a:t>
            </a:r>
            <a:r>
              <a:rPr sz="1700" spc="235" dirty="0">
                <a:latin typeface="Times New Roman"/>
                <a:cs typeface="Times New Roman"/>
              </a:rPr>
              <a:t> </a:t>
            </a:r>
            <a:r>
              <a:rPr sz="1700" spc="-20" dirty="0">
                <a:latin typeface="Times New Roman"/>
                <a:cs typeface="Times New Roman"/>
              </a:rPr>
              <a:t>with </a:t>
            </a:r>
            <a:r>
              <a:rPr sz="1700" dirty="0">
                <a:latin typeface="Times New Roman"/>
                <a:cs typeface="Times New Roman"/>
              </a:rPr>
              <a:t>the</a:t>
            </a:r>
            <a:r>
              <a:rPr sz="1700" spc="125" dirty="0">
                <a:latin typeface="Times New Roman"/>
                <a:cs typeface="Times New Roman"/>
              </a:rPr>
              <a:t> </a:t>
            </a:r>
            <a:r>
              <a:rPr sz="1700" dirty="0">
                <a:solidFill>
                  <a:srgbClr val="FF0000"/>
                </a:solidFill>
                <a:latin typeface="Times New Roman"/>
                <a:cs typeface="Times New Roman"/>
              </a:rPr>
              <a:t>functions</a:t>
            </a:r>
            <a:r>
              <a:rPr sz="1700" spc="13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of</a:t>
            </a:r>
            <a:r>
              <a:rPr sz="1700" spc="11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body</a:t>
            </a:r>
            <a:r>
              <a:rPr sz="1700" spc="12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parts</a:t>
            </a:r>
            <a:r>
              <a:rPr lang="en-US" sz="1700" dirty="0">
                <a:latin typeface="Times New Roman"/>
                <a:cs typeface="Times New Roman"/>
              </a:rPr>
              <a:t>.</a:t>
            </a:r>
            <a:endParaRPr sz="1700" dirty="0">
              <a:latin typeface="Times New Roman"/>
              <a:cs typeface="Times New Roman"/>
            </a:endParaRPr>
          </a:p>
          <a:p>
            <a:pPr marL="240029" marR="5080" indent="-227329" algn="just">
              <a:lnSpc>
                <a:spcPct val="128800"/>
              </a:lnSpc>
              <a:spcBef>
                <a:spcPts val="1180"/>
              </a:spcBef>
              <a:buFont typeface="Arial MT"/>
              <a:buChar char="•"/>
              <a:tabLst>
                <a:tab pos="241300" algn="l"/>
              </a:tabLst>
            </a:pPr>
            <a:r>
              <a:rPr sz="1900" b="1" dirty="0">
                <a:solidFill>
                  <a:srgbClr val="FF0000"/>
                </a:solidFill>
                <a:latin typeface="Times New Roman"/>
                <a:cs typeface="Times New Roman"/>
              </a:rPr>
              <a:t>Anatomy</a:t>
            </a:r>
            <a:r>
              <a:rPr sz="1900" b="1" spc="220" dirty="0">
                <a:solidFill>
                  <a:srgbClr val="000099"/>
                </a:solidFill>
                <a:latin typeface="Times New Roman"/>
                <a:cs typeface="Times New Roman"/>
              </a:rPr>
              <a:t> </a:t>
            </a:r>
            <a:r>
              <a:rPr dirty="0">
                <a:latin typeface="Times New Roman"/>
                <a:cs typeface="Times New Roman"/>
              </a:rPr>
              <a:t>concerns</a:t>
            </a:r>
            <a:r>
              <a:rPr spc="145" dirty="0">
                <a:latin typeface="Times New Roman"/>
                <a:cs typeface="Times New Roman"/>
              </a:rPr>
              <a:t> </a:t>
            </a:r>
            <a:r>
              <a:rPr dirty="0">
                <a:latin typeface="Times New Roman"/>
                <a:cs typeface="Times New Roman"/>
              </a:rPr>
              <a:t>with</a:t>
            </a:r>
            <a:r>
              <a:rPr spc="180" dirty="0">
                <a:latin typeface="Times New Roman"/>
                <a:cs typeface="Times New Roman"/>
              </a:rPr>
              <a:t> </a:t>
            </a:r>
            <a:r>
              <a:rPr dirty="0">
                <a:latin typeface="Times New Roman"/>
                <a:cs typeface="Times New Roman"/>
              </a:rPr>
              <a:t>the</a:t>
            </a:r>
            <a:r>
              <a:rPr spc="175" dirty="0">
                <a:latin typeface="Times New Roman"/>
                <a:cs typeface="Times New Roman"/>
              </a:rPr>
              <a:t> </a:t>
            </a:r>
            <a:r>
              <a:rPr dirty="0">
                <a:solidFill>
                  <a:srgbClr val="FF0000"/>
                </a:solidFill>
                <a:latin typeface="Times New Roman"/>
                <a:cs typeface="Times New Roman"/>
              </a:rPr>
              <a:t>structure</a:t>
            </a:r>
            <a:r>
              <a:rPr spc="17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pc="-25" dirty="0">
                <a:latin typeface="Times New Roman"/>
                <a:cs typeface="Times New Roman"/>
              </a:rPr>
              <a:t>of </a:t>
            </a:r>
            <a:r>
              <a:rPr dirty="0">
                <a:latin typeface="Times New Roman"/>
                <a:cs typeface="Times New Roman"/>
              </a:rPr>
              <a:t>body</a:t>
            </a:r>
            <a:r>
              <a:rPr spc="-15" dirty="0">
                <a:latin typeface="Times New Roman"/>
                <a:cs typeface="Times New Roman"/>
              </a:rPr>
              <a:t> </a:t>
            </a:r>
            <a:r>
              <a:rPr dirty="0">
                <a:latin typeface="Times New Roman"/>
                <a:cs typeface="Times New Roman"/>
              </a:rPr>
              <a:t>parts,</a:t>
            </a:r>
            <a:r>
              <a:rPr spc="-15" dirty="0">
                <a:latin typeface="Times New Roman"/>
                <a:cs typeface="Times New Roman"/>
              </a:rPr>
              <a:t> </a:t>
            </a:r>
            <a:r>
              <a:rPr dirty="0">
                <a:latin typeface="Times New Roman"/>
                <a:cs typeface="Times New Roman"/>
              </a:rPr>
              <a:t>their</a:t>
            </a:r>
            <a:r>
              <a:rPr spc="-25" dirty="0">
                <a:latin typeface="Times New Roman"/>
                <a:cs typeface="Times New Roman"/>
              </a:rPr>
              <a:t> </a:t>
            </a:r>
            <a:r>
              <a:rPr dirty="0">
                <a:latin typeface="Times New Roman"/>
                <a:cs typeface="Times New Roman"/>
              </a:rPr>
              <a:t>forms</a:t>
            </a:r>
            <a:r>
              <a:rPr spc="-10" dirty="0">
                <a:latin typeface="Times New Roman"/>
                <a:cs typeface="Times New Roman"/>
              </a:rPr>
              <a:t> </a:t>
            </a:r>
            <a:r>
              <a:rPr dirty="0">
                <a:latin typeface="Times New Roman"/>
                <a:cs typeface="Times New Roman"/>
              </a:rPr>
              <a:t>and</a:t>
            </a:r>
            <a:r>
              <a:rPr spc="-15" dirty="0">
                <a:latin typeface="Times New Roman"/>
                <a:cs typeface="Times New Roman"/>
              </a:rPr>
              <a:t> </a:t>
            </a:r>
            <a:r>
              <a:rPr dirty="0">
                <a:latin typeface="Times New Roman"/>
                <a:cs typeface="Times New Roman"/>
              </a:rPr>
              <a:t>how</a:t>
            </a:r>
            <a:r>
              <a:rPr spc="-25" dirty="0">
                <a:latin typeface="Times New Roman"/>
                <a:cs typeface="Times New Roman"/>
              </a:rPr>
              <a:t> </a:t>
            </a:r>
            <a:r>
              <a:rPr dirty="0">
                <a:latin typeface="Times New Roman"/>
                <a:cs typeface="Times New Roman"/>
              </a:rPr>
              <a:t>they</a:t>
            </a:r>
            <a:r>
              <a:rPr spc="-15" dirty="0">
                <a:latin typeface="Times New Roman"/>
                <a:cs typeface="Times New Roman"/>
              </a:rPr>
              <a:t> </a:t>
            </a:r>
            <a:r>
              <a:rPr dirty="0">
                <a:latin typeface="Times New Roman"/>
                <a:cs typeface="Times New Roman"/>
              </a:rPr>
              <a:t>are</a:t>
            </a:r>
            <a:r>
              <a:rPr spc="-30" dirty="0">
                <a:latin typeface="Times New Roman"/>
                <a:cs typeface="Times New Roman"/>
              </a:rPr>
              <a:t> </a:t>
            </a:r>
            <a:r>
              <a:rPr spc="-10" dirty="0">
                <a:latin typeface="Times New Roman"/>
                <a:cs typeface="Times New Roman"/>
              </a:rPr>
              <a:t>organized.</a:t>
            </a:r>
            <a:endParaRPr lang="en-US" spc="-10" dirty="0">
              <a:latin typeface="Times New Roman"/>
              <a:cs typeface="Times New Roman"/>
            </a:endParaRPr>
          </a:p>
          <a:p>
            <a:pPr marL="240029" marR="5080" indent="-227329" algn="just">
              <a:lnSpc>
                <a:spcPct val="128800"/>
              </a:lnSpc>
              <a:spcBef>
                <a:spcPts val="1180"/>
              </a:spcBef>
              <a:buFont typeface="Arial MT"/>
              <a:buChar char="•"/>
              <a:tabLst>
                <a:tab pos="241300" algn="l"/>
              </a:tabLst>
            </a:pPr>
            <a:r>
              <a:rPr lang="en-US" b="1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Histology</a:t>
            </a:r>
            <a:r>
              <a:rPr lang="en-US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is the study of tissues at the microscopic level</a:t>
            </a:r>
          </a:p>
          <a:p>
            <a:pPr marL="240029" marR="5080" indent="-227329" algn="just">
              <a:lnSpc>
                <a:spcPct val="128800"/>
              </a:lnSpc>
              <a:spcBef>
                <a:spcPts val="1180"/>
              </a:spcBef>
              <a:buFont typeface="Arial MT"/>
              <a:buChar char="•"/>
              <a:tabLst>
                <a:tab pos="241300" algn="l"/>
              </a:tabLst>
            </a:pPr>
            <a:r>
              <a:rPr lang="en-US" b="1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Cytology: </a:t>
            </a: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is the study of cells at the microscopic level</a:t>
            </a:r>
          </a:p>
          <a:p>
            <a:pPr marL="240029" marR="5080" indent="-227329" algn="just">
              <a:lnSpc>
                <a:spcPct val="128800"/>
              </a:lnSpc>
              <a:spcBef>
                <a:spcPts val="1180"/>
              </a:spcBef>
              <a:buFont typeface="Arial MT"/>
              <a:buChar char="•"/>
              <a:tabLst>
                <a:tab pos="241300" algn="l"/>
              </a:tabLst>
            </a:pPr>
            <a:r>
              <a:rPr lang="en-US" b="1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Hematology</a:t>
            </a:r>
            <a:r>
              <a:rPr lang="en-US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the branch of medicine and biomedical science that studies blood, blood-forming organs, and blood disorders</a:t>
            </a:r>
            <a:endParaRPr lang="en-US" spc="-10" dirty="0">
              <a:latin typeface="Times New Roman"/>
              <a:cs typeface="Times New Roman"/>
            </a:endParaRPr>
          </a:p>
          <a:p>
            <a:pPr marL="240029" marR="5080" indent="-227329" algn="just">
              <a:lnSpc>
                <a:spcPct val="128800"/>
              </a:lnSpc>
              <a:spcBef>
                <a:spcPts val="1180"/>
              </a:spcBef>
              <a:buFont typeface="Arial MT"/>
              <a:buChar char="•"/>
              <a:tabLst>
                <a:tab pos="241300" algn="l"/>
              </a:tabLst>
            </a:pPr>
            <a:endParaRPr lang="en-US" sz="1700" spc="-10" dirty="0">
              <a:latin typeface="Times New Roman"/>
              <a:cs typeface="Times New Roman"/>
            </a:endParaRPr>
          </a:p>
          <a:p>
            <a:pPr marL="240029" marR="5080" indent="-227329" algn="just">
              <a:lnSpc>
                <a:spcPct val="128800"/>
              </a:lnSpc>
              <a:spcBef>
                <a:spcPts val="1180"/>
              </a:spcBef>
              <a:buFont typeface="Arial MT"/>
              <a:buChar char="•"/>
              <a:tabLst>
                <a:tab pos="241300" algn="l"/>
              </a:tabLst>
            </a:pPr>
            <a:endParaRPr sz="1700" dirty="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92379" y="228600"/>
            <a:ext cx="528637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380740" algn="l"/>
              </a:tabLst>
            </a:pP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Physiology</a:t>
            </a:r>
            <a:r>
              <a:rPr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US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Anatomy</a:t>
            </a:r>
          </a:p>
        </p:txBody>
      </p:sp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817108" y="1563624"/>
            <a:ext cx="3326891" cy="4224528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3596385" y="6464985"/>
            <a:ext cx="1953895" cy="3613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ts val="1240"/>
              </a:lnSpc>
            </a:pP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Kurdistan</a:t>
            </a:r>
            <a:r>
              <a:rPr sz="1200" b="1" dirty="0">
                <a:solidFill>
                  <a:srgbClr val="000099"/>
                </a:solidFill>
                <a:latin typeface="Calibri"/>
                <a:cs typeface="Calibri"/>
              </a:rPr>
              <a:t> </a:t>
            </a: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Technical</a:t>
            </a:r>
            <a:endParaRPr sz="12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</a:pP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Institute(</a:t>
            </a: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  <a:hlinkClick r:id="rId5"/>
              </a:rPr>
              <a:t>www.kti.edu.krd/ku)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r>
              <a:rPr spc="-10" dirty="0"/>
              <a:t>4/5/2025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3</a:t>
            </a:fld>
            <a:endParaRPr spc="-25" dirty="0"/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4857762E-CEE9-721F-7255-88D19CFB440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099"/>
    </mc:Choice>
    <mc:Fallback xmlns="">
      <p:transition spd="slow" advTm="790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92379" y="1074775"/>
            <a:ext cx="6675755" cy="3119444"/>
          </a:xfrm>
          <a:prstGeom prst="rect">
            <a:avLst/>
          </a:prstGeom>
        </p:spPr>
        <p:txBody>
          <a:bodyPr vert="horz" wrap="square" lIns="0" tIns="102235" rIns="0" bIns="0" rtlCol="0">
            <a:spAutoFit/>
          </a:bodyPr>
          <a:lstStyle/>
          <a:p>
            <a:pPr marL="240665" indent="-227965" algn="l">
              <a:spcBef>
                <a:spcPts val="805"/>
              </a:spcBef>
              <a:buFont typeface="Arial MT"/>
              <a:buChar char="•"/>
              <a:tabLst>
                <a:tab pos="240665" algn="l"/>
              </a:tabLst>
            </a:pPr>
            <a:r>
              <a:rPr sz="2400" dirty="0">
                <a:solidFill>
                  <a:schemeClr val="tx2">
                    <a:lumMod val="75000"/>
                  </a:schemeClr>
                </a:solidFill>
                <a:latin typeface="Times New Roman"/>
                <a:cs typeface="Times New Roman"/>
              </a:rPr>
              <a:t>The</a:t>
            </a:r>
            <a:r>
              <a:rPr sz="2400" spc="-5" dirty="0">
                <a:solidFill>
                  <a:schemeClr val="tx2">
                    <a:lumMod val="75000"/>
                  </a:schemeClr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chemeClr val="tx2">
                    <a:lumMod val="75000"/>
                  </a:schemeClr>
                </a:solidFill>
                <a:latin typeface="Times New Roman"/>
                <a:cs typeface="Times New Roman"/>
              </a:rPr>
              <a:t>human</a:t>
            </a:r>
            <a:r>
              <a:rPr sz="2400" spc="-5" dirty="0">
                <a:solidFill>
                  <a:schemeClr val="tx2">
                    <a:lumMod val="75000"/>
                  </a:schemeClr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chemeClr val="tx2">
                    <a:lumMod val="75000"/>
                  </a:schemeClr>
                </a:solidFill>
                <a:latin typeface="Times New Roman"/>
                <a:cs typeface="Times New Roman"/>
              </a:rPr>
              <a:t>body</a:t>
            </a:r>
            <a:r>
              <a:rPr sz="2400" spc="-20" dirty="0">
                <a:solidFill>
                  <a:schemeClr val="tx2">
                    <a:lumMod val="75000"/>
                  </a:schemeClr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chemeClr val="tx2">
                    <a:lumMod val="75000"/>
                  </a:schemeClr>
                </a:solidFill>
                <a:latin typeface="Times New Roman"/>
                <a:cs typeface="Times New Roman"/>
              </a:rPr>
              <a:t>can</a:t>
            </a:r>
            <a:r>
              <a:rPr sz="2400" spc="-10" dirty="0">
                <a:solidFill>
                  <a:schemeClr val="tx2">
                    <a:lumMod val="75000"/>
                  </a:schemeClr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chemeClr val="tx2">
                    <a:lumMod val="75000"/>
                  </a:schemeClr>
                </a:solidFill>
                <a:latin typeface="Times New Roman"/>
                <a:cs typeface="Times New Roman"/>
              </a:rPr>
              <a:t>be studied</a:t>
            </a:r>
            <a:r>
              <a:rPr sz="2400" spc="-35" dirty="0">
                <a:solidFill>
                  <a:schemeClr val="tx2">
                    <a:lumMod val="75000"/>
                  </a:schemeClr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chemeClr val="tx2">
                    <a:lumMod val="75000"/>
                  </a:schemeClr>
                </a:solidFill>
                <a:latin typeface="Times New Roman"/>
                <a:cs typeface="Times New Roman"/>
              </a:rPr>
              <a:t>at</a:t>
            </a:r>
            <a:r>
              <a:rPr sz="2400" spc="-15" dirty="0">
                <a:solidFill>
                  <a:schemeClr val="tx2">
                    <a:lumMod val="75000"/>
                  </a:schemeClr>
                </a:solidFill>
                <a:latin typeface="Times New Roman"/>
                <a:cs typeface="Times New Roman"/>
              </a:rPr>
              <a:t> </a:t>
            </a:r>
            <a:r>
              <a:rPr lang="en-US" sz="2400" spc="-15" dirty="0">
                <a:solidFill>
                  <a:schemeClr val="tx2">
                    <a:lumMod val="75000"/>
                  </a:schemeClr>
                </a:solidFill>
                <a:latin typeface="Times New Roman"/>
                <a:cs typeface="Times New Roman"/>
              </a:rPr>
              <a:t>eight </a:t>
            </a:r>
            <a:r>
              <a:rPr sz="2400" dirty="0">
                <a:solidFill>
                  <a:schemeClr val="tx2">
                    <a:lumMod val="75000"/>
                  </a:schemeClr>
                </a:solidFill>
                <a:latin typeface="Times New Roman"/>
                <a:cs typeface="Times New Roman"/>
              </a:rPr>
              <a:t>structural</a:t>
            </a:r>
            <a:r>
              <a:rPr sz="2400" spc="-50" dirty="0">
                <a:solidFill>
                  <a:schemeClr val="tx2">
                    <a:lumMod val="75000"/>
                  </a:schemeClr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chemeClr val="tx2">
                    <a:lumMod val="75000"/>
                  </a:schemeClr>
                </a:solidFill>
                <a:latin typeface="Times New Roman"/>
                <a:cs typeface="Times New Roman"/>
              </a:rPr>
              <a:t>levels</a:t>
            </a:r>
            <a:r>
              <a:rPr sz="2000" spc="-10" dirty="0">
                <a:latin typeface="Times New Roman"/>
                <a:cs typeface="Times New Roman"/>
              </a:rPr>
              <a:t>:</a:t>
            </a:r>
            <a:r>
              <a:rPr lang="en-US" sz="2000" spc="-10" dirty="0">
                <a:latin typeface="Times New Roman"/>
                <a:cs typeface="Times New Roman"/>
              </a:rPr>
              <a:t> </a:t>
            </a:r>
            <a:r>
              <a:rPr lang="en-US" sz="24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Atoms, Molecules, Organelles, Cells, Tissues </a:t>
            </a:r>
          </a:p>
          <a:p>
            <a:r>
              <a:rPr lang="en-US" sz="24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Organs, Organ systems, Organism. </a:t>
            </a:r>
          </a:p>
          <a:p>
            <a:endParaRPr lang="en-US" sz="2400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700">
              <a:spcBef>
                <a:spcPts val="805"/>
              </a:spcBef>
              <a:tabLst>
                <a:tab pos="240665" algn="l"/>
              </a:tabLst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40665" indent="-227965">
              <a:spcBef>
                <a:spcPts val="805"/>
              </a:spcBef>
              <a:buFont typeface="Arial MT"/>
              <a:buChar char="•"/>
              <a:tabLst>
                <a:tab pos="240665" algn="l"/>
              </a:tabLst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700">
              <a:lnSpc>
                <a:spcPct val="100000"/>
              </a:lnSpc>
              <a:spcBef>
                <a:spcPts val="805"/>
              </a:spcBef>
              <a:tabLst>
                <a:tab pos="240665" algn="l"/>
              </a:tabLst>
            </a:pPr>
            <a:endParaRPr lang="en-US" sz="2000" spc="-10" dirty="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28465" y="267208"/>
            <a:ext cx="7283450" cy="566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219825" algn="l"/>
              </a:tabLst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Structural Organization </a:t>
            </a:r>
            <a:endParaRPr spc="-20" dirty="0"/>
          </a:p>
        </p:txBody>
      </p:sp>
      <p:sp>
        <p:nvSpPr>
          <p:cNvPr id="5" name="object 5"/>
          <p:cNvSpPr txBox="1"/>
          <p:nvPr/>
        </p:nvSpPr>
        <p:spPr>
          <a:xfrm>
            <a:off x="3596385" y="6464985"/>
            <a:ext cx="1953895" cy="3613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ts val="1240"/>
              </a:lnSpc>
            </a:pP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Kurdistan</a:t>
            </a:r>
            <a:r>
              <a:rPr sz="1200" b="1" dirty="0">
                <a:solidFill>
                  <a:srgbClr val="000099"/>
                </a:solidFill>
                <a:latin typeface="Calibri"/>
                <a:cs typeface="Calibri"/>
              </a:rPr>
              <a:t> </a:t>
            </a: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Technical</a:t>
            </a:r>
            <a:endParaRPr sz="12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</a:pP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Institute(</a:t>
            </a: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  <a:hlinkClick r:id="rId4"/>
              </a:rPr>
              <a:t>www.kti.edu.krd/ku)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r>
              <a:rPr spc="-10" dirty="0"/>
              <a:t>4/5/2025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4</a:t>
            </a:fld>
            <a:endParaRPr spc="-25" dirty="0"/>
          </a:p>
        </p:txBody>
      </p:sp>
      <p:pic>
        <p:nvPicPr>
          <p:cNvPr id="8" name="Picture 2" descr="Levels of Organization in the Human Body">
            <a:extLst>
              <a:ext uri="{FF2B5EF4-FFF2-40B4-BE49-F238E27FC236}">
                <a16:creationId xmlns:a16="http://schemas.microsoft.com/office/drawing/2014/main" id="{049B909B-F53E-2B2F-36B4-486BDF743C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771" y="2584392"/>
            <a:ext cx="7456335" cy="3701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739D4ADD-FE89-5920-0B09-9A7497CA4F2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037"/>
    </mc:Choice>
    <mc:Fallback xmlns="">
      <p:transition spd="slow" advTm="660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66979" y="1157070"/>
            <a:ext cx="8396021" cy="3379771"/>
          </a:xfrm>
          <a:prstGeom prst="rect">
            <a:avLst/>
          </a:prstGeom>
        </p:spPr>
        <p:txBody>
          <a:bodyPr vert="horz" wrap="square" lIns="0" tIns="116205" rIns="0" bIns="0" rtlCol="0">
            <a:spAutoFit/>
          </a:bodyPr>
          <a:lstStyle/>
          <a:p>
            <a:pPr marL="266065" indent="-227965">
              <a:lnSpc>
                <a:spcPct val="100000"/>
              </a:lnSpc>
              <a:spcBef>
                <a:spcPts val="915"/>
              </a:spcBef>
              <a:buClr>
                <a:srgbClr val="000099"/>
              </a:buClr>
              <a:buFont typeface="Arial MT"/>
              <a:buChar char="•"/>
              <a:tabLst>
                <a:tab pos="266065" algn="l"/>
              </a:tabLst>
            </a:pP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The</a:t>
            </a:r>
            <a:r>
              <a:rPr sz="2400" spc="-3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chemical</a:t>
            </a:r>
            <a:r>
              <a:rPr sz="2400" spc="-2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level</a:t>
            </a:r>
            <a:r>
              <a:rPr sz="2400" spc="-3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is the</a:t>
            </a:r>
            <a:r>
              <a:rPr sz="2400" spc="-2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basic</a:t>
            </a:r>
            <a:r>
              <a:rPr sz="2400" spc="-2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structure</a:t>
            </a:r>
            <a:r>
              <a:rPr sz="2400" spc="-2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of</a:t>
            </a:r>
            <a:r>
              <a:rPr sz="2400" spc="-2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which</a:t>
            </a:r>
            <a:r>
              <a:rPr sz="2400" spc="-2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all</a:t>
            </a:r>
            <a:r>
              <a:rPr sz="2400" spc="-1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substances</a:t>
            </a:r>
            <a:r>
              <a:rPr sz="2400" spc="-3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are</a:t>
            </a:r>
            <a:r>
              <a:rPr sz="2400" spc="-2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composed</a:t>
            </a:r>
            <a:r>
              <a:rPr lang="en-US" sz="2400" dirty="0">
                <a:solidFill>
                  <a:srgbClr val="002060"/>
                </a:solidFill>
                <a:latin typeface="Times New Roman"/>
                <a:cs typeface="Times New Roman"/>
              </a:rPr>
              <a:t>.</a:t>
            </a:r>
            <a:r>
              <a:rPr sz="2400" spc="-4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lang="en-US" sz="2400" spc="-45" dirty="0">
                <a:solidFill>
                  <a:srgbClr val="002060"/>
                </a:solidFill>
                <a:latin typeface="Times New Roman"/>
                <a:cs typeface="Times New Roman"/>
              </a:rPr>
              <a:t> It 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Includes:</a:t>
            </a:r>
            <a:endParaRPr sz="2400" dirty="0">
              <a:solidFill>
                <a:srgbClr val="002060"/>
              </a:solidFill>
              <a:latin typeface="Times New Roman"/>
              <a:cs typeface="Times New Roman"/>
            </a:endParaRPr>
          </a:p>
          <a:p>
            <a:pPr marL="380365" indent="-342265">
              <a:lnSpc>
                <a:spcPct val="100000"/>
              </a:lnSpc>
              <a:spcBef>
                <a:spcPts val="815"/>
              </a:spcBef>
              <a:buFont typeface="Symbol"/>
              <a:buChar char=""/>
              <a:tabLst>
                <a:tab pos="380365" algn="l"/>
              </a:tabLst>
            </a:pPr>
            <a:r>
              <a:rPr sz="2400" b="1" dirty="0">
                <a:solidFill>
                  <a:srgbClr val="FF0000"/>
                </a:solidFill>
                <a:latin typeface="Times New Roman"/>
                <a:cs typeface="Times New Roman"/>
              </a:rPr>
              <a:t>Atoms</a:t>
            </a:r>
            <a:r>
              <a:rPr sz="2400" b="1" spc="-3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-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The</a:t>
            </a:r>
            <a:r>
              <a:rPr sz="2400" spc="-2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smallest</a:t>
            </a:r>
            <a:r>
              <a:rPr sz="2400" spc="-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unit</a:t>
            </a:r>
            <a:r>
              <a:rPr sz="2400" spc="-1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of</a:t>
            </a:r>
            <a:r>
              <a:rPr sz="2400" spc="-2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matter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that</a:t>
            </a:r>
            <a:r>
              <a:rPr sz="2400" spc="-1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participates</a:t>
            </a:r>
            <a:r>
              <a:rPr sz="2400" spc="-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in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reactions</a:t>
            </a:r>
            <a:r>
              <a:rPr lang="en-US" sz="2400" dirty="0">
                <a:solidFill>
                  <a:srgbClr val="002060"/>
                </a:solidFill>
                <a:latin typeface="Times New Roman"/>
                <a:cs typeface="Times New Roman"/>
              </a:rPr>
              <a:t>,</a:t>
            </a:r>
            <a:r>
              <a:rPr sz="2400" spc="-4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e.g.</a:t>
            </a:r>
            <a:r>
              <a:rPr lang="en-US" sz="2400" dirty="0">
                <a:solidFill>
                  <a:srgbClr val="002060"/>
                </a:solidFill>
                <a:latin typeface="Times New Roman"/>
                <a:cs typeface="Times New Roman"/>
              </a:rPr>
              <a:t>,</a:t>
            </a:r>
            <a:r>
              <a:rPr sz="2400" spc="-3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Hydrogen</a:t>
            </a:r>
            <a:r>
              <a:rPr sz="2400" spc="-4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atom</a:t>
            </a:r>
            <a:r>
              <a:rPr sz="2400" spc="-25" dirty="0">
                <a:solidFill>
                  <a:srgbClr val="002060"/>
                </a:solidFill>
                <a:latin typeface="Times New Roman"/>
                <a:cs typeface="Times New Roman"/>
              </a:rPr>
              <a:t> (H)</a:t>
            </a:r>
            <a:endParaRPr sz="2400" dirty="0">
              <a:solidFill>
                <a:srgbClr val="002060"/>
              </a:solidFill>
              <a:latin typeface="Times New Roman"/>
              <a:cs typeface="Times New Roman"/>
            </a:endParaRPr>
          </a:p>
          <a:p>
            <a:pPr marL="380365" indent="-342265">
              <a:lnSpc>
                <a:spcPct val="100000"/>
              </a:lnSpc>
              <a:spcBef>
                <a:spcPts val="819"/>
              </a:spcBef>
              <a:buFont typeface="Symbol"/>
              <a:buChar char=""/>
              <a:tabLst>
                <a:tab pos="380365" algn="l"/>
              </a:tabLst>
            </a:pPr>
            <a:r>
              <a:rPr sz="2400" b="1" dirty="0">
                <a:solidFill>
                  <a:srgbClr val="FF0000"/>
                </a:solidFill>
                <a:latin typeface="Times New Roman"/>
                <a:cs typeface="Times New Roman"/>
              </a:rPr>
              <a:t>Molecules</a:t>
            </a:r>
            <a:r>
              <a:rPr sz="2400" b="1" spc="-3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-</a:t>
            </a:r>
            <a:r>
              <a:rPr sz="2400" spc="-5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spc="-20" dirty="0">
                <a:solidFill>
                  <a:srgbClr val="002060"/>
                </a:solidFill>
                <a:latin typeface="Times New Roman"/>
                <a:cs typeface="Times New Roman"/>
              </a:rPr>
              <a:t>Two</a:t>
            </a:r>
            <a:r>
              <a:rPr sz="2400" spc="-3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or</a:t>
            </a:r>
            <a:r>
              <a:rPr sz="2400" spc="-3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more</a:t>
            </a:r>
            <a:r>
              <a:rPr sz="2400" spc="-2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atoms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joined</a:t>
            </a:r>
            <a:r>
              <a:rPr sz="2400" spc="-2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together.</a:t>
            </a:r>
            <a:r>
              <a:rPr sz="2400" spc="-3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e.g.:</a:t>
            </a:r>
            <a:r>
              <a:rPr sz="2400" spc="37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Hydrogen</a:t>
            </a:r>
            <a:r>
              <a:rPr sz="2400" spc="-5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molecules</a:t>
            </a:r>
            <a:r>
              <a:rPr sz="2400" spc="-2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spc="-20" dirty="0">
                <a:solidFill>
                  <a:srgbClr val="002060"/>
                </a:solidFill>
                <a:latin typeface="Times New Roman"/>
                <a:cs typeface="Times New Roman"/>
              </a:rPr>
              <a:t>(H</a:t>
            </a:r>
            <a:r>
              <a:rPr sz="2400" spc="-30" baseline="-20202" dirty="0">
                <a:solidFill>
                  <a:srgbClr val="002060"/>
                </a:solidFill>
                <a:latin typeface="Times New Roman"/>
                <a:cs typeface="Times New Roman"/>
              </a:rPr>
              <a:t>2</a:t>
            </a:r>
            <a:r>
              <a:rPr sz="2400" spc="-20" dirty="0">
                <a:solidFill>
                  <a:srgbClr val="002060"/>
                </a:solidFill>
                <a:latin typeface="Times New Roman"/>
                <a:cs typeface="Times New Roman"/>
              </a:rPr>
              <a:t>)</a:t>
            </a:r>
            <a:endParaRPr sz="2400" dirty="0">
              <a:solidFill>
                <a:srgbClr val="002060"/>
              </a:solidFill>
              <a:latin typeface="Times New Roman"/>
              <a:cs typeface="Times New Roman"/>
            </a:endParaRPr>
          </a:p>
          <a:p>
            <a:pPr marL="380365" indent="-342265">
              <a:lnSpc>
                <a:spcPct val="100000"/>
              </a:lnSpc>
              <a:spcBef>
                <a:spcPts val="815"/>
              </a:spcBef>
              <a:buFont typeface="Symbol"/>
              <a:buChar char=""/>
              <a:tabLst>
                <a:tab pos="380365" algn="l"/>
              </a:tabLst>
            </a:pPr>
            <a:r>
              <a:rPr sz="2400" b="1" dirty="0">
                <a:solidFill>
                  <a:srgbClr val="FF0000"/>
                </a:solidFill>
                <a:latin typeface="Times New Roman"/>
                <a:cs typeface="Times New Roman"/>
              </a:rPr>
              <a:t>Compounds</a:t>
            </a:r>
            <a:r>
              <a:rPr sz="2400" b="1" spc="-3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–</a:t>
            </a:r>
            <a:r>
              <a:rPr sz="2400" spc="-2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b="1" dirty="0">
                <a:solidFill>
                  <a:srgbClr val="002060"/>
                </a:solidFill>
                <a:latin typeface="Times New Roman"/>
                <a:cs typeface="Times New Roman"/>
              </a:rPr>
              <a:t>Different</a:t>
            </a:r>
            <a:r>
              <a:rPr sz="2400" b="1" spc="-4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atoms</a:t>
            </a:r>
            <a:r>
              <a:rPr sz="2400" spc="-2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combined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.</a:t>
            </a:r>
            <a:r>
              <a:rPr sz="2400" spc="-3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e.g.:</a:t>
            </a:r>
            <a:r>
              <a:rPr sz="2400" spc="-3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lang="en-US" sz="2400" dirty="0">
                <a:solidFill>
                  <a:srgbClr val="002060"/>
                </a:solidFill>
                <a:latin typeface="Times New Roman"/>
                <a:cs typeface="Times New Roman"/>
              </a:rPr>
              <a:t>Carbon</a:t>
            </a:r>
            <a:r>
              <a:rPr sz="2400" spc="-4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monoxide</a:t>
            </a:r>
            <a:r>
              <a:rPr sz="2400" spc="-2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(CO).</a:t>
            </a:r>
            <a:endParaRPr sz="2400" dirty="0">
              <a:solidFill>
                <a:srgbClr val="002060"/>
              </a:solidFill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710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1.</a:t>
            </a:r>
            <a:r>
              <a:rPr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Chemical</a:t>
            </a:r>
            <a:r>
              <a:rPr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Level:</a:t>
            </a:r>
          </a:p>
        </p:txBody>
      </p:sp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038600" y="4471728"/>
            <a:ext cx="4622292" cy="1944624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3596385" y="6464985"/>
            <a:ext cx="1953895" cy="3613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ts val="1240"/>
              </a:lnSpc>
            </a:pP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Kurdistan</a:t>
            </a:r>
            <a:r>
              <a:rPr sz="1200" b="1" dirty="0">
                <a:solidFill>
                  <a:srgbClr val="000099"/>
                </a:solidFill>
                <a:latin typeface="Calibri"/>
                <a:cs typeface="Calibri"/>
              </a:rPr>
              <a:t> </a:t>
            </a: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Technical</a:t>
            </a:r>
            <a:endParaRPr sz="12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</a:pP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Institute(</a:t>
            </a: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  <a:hlinkClick r:id="rId5"/>
              </a:rPr>
              <a:t>www.kti.edu.krd/ku)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r>
              <a:rPr spc="-10" dirty="0"/>
              <a:t>4/5/2025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5</a:t>
            </a:fld>
            <a:endParaRPr spc="-25" dirty="0"/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BE314C08-6587-6A07-037F-F924C5AA4B4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636"/>
    </mc:Choice>
    <mc:Fallback xmlns="">
      <p:transition spd="slow" advTm="656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92379" y="1164082"/>
            <a:ext cx="8214995" cy="5364930"/>
          </a:xfrm>
          <a:prstGeom prst="rect">
            <a:avLst/>
          </a:prstGeom>
        </p:spPr>
        <p:txBody>
          <a:bodyPr vert="horz" wrap="square" lIns="0" tIns="47625" rIns="0" bIns="0" rtlCol="0">
            <a:spAutoFit/>
          </a:bodyPr>
          <a:lstStyle/>
          <a:p>
            <a:pPr marL="298450" marR="5080" indent="-285750">
              <a:lnSpc>
                <a:spcPts val="2160"/>
              </a:lnSpc>
              <a:spcBef>
                <a:spcPts val="375"/>
              </a:spcBef>
              <a:buFont typeface="Arial" panose="020B0604020202020204" pitchFamily="34" charset="0"/>
              <a:buChar char="•"/>
              <a:tabLst>
                <a:tab pos="241300" algn="l"/>
              </a:tabLst>
            </a:pP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Cells</a:t>
            </a:r>
            <a:r>
              <a:rPr sz="2400" spc="-3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are</a:t>
            </a:r>
            <a:r>
              <a:rPr sz="2400" spc="-2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the</a:t>
            </a:r>
            <a:r>
              <a:rPr sz="2400" spc="-3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structural,</a:t>
            </a:r>
            <a:r>
              <a:rPr sz="2400" spc="-3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functional,</a:t>
            </a:r>
            <a:r>
              <a:rPr sz="2400" spc="-4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and</a:t>
            </a:r>
            <a:r>
              <a:rPr sz="2400" spc="-2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biological</a:t>
            </a:r>
            <a:r>
              <a:rPr sz="2400" spc="-4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units</a:t>
            </a:r>
            <a:r>
              <a:rPr sz="2400" spc="-3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of</a:t>
            </a:r>
            <a:r>
              <a:rPr sz="2400" spc="-1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all</a:t>
            </a:r>
            <a:r>
              <a:rPr sz="2400" spc="-4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living</a:t>
            </a:r>
            <a:r>
              <a:rPr sz="2400" spc="-2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beings,</a:t>
            </a:r>
            <a:r>
              <a:rPr sz="2400" spc="-2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and</a:t>
            </a:r>
            <a:r>
              <a:rPr sz="2400" spc="1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FF0000"/>
                </a:solidFill>
                <a:latin typeface="Times New Roman"/>
                <a:cs typeface="Times New Roman"/>
              </a:rPr>
              <a:t>can</a:t>
            </a:r>
            <a:r>
              <a:rPr sz="2400" spc="-3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FF0000"/>
                </a:solidFill>
                <a:latin typeface="Times New Roman"/>
                <a:cs typeface="Times New Roman"/>
              </a:rPr>
              <a:t>be </a:t>
            </a:r>
            <a:r>
              <a:rPr sz="2400" dirty="0">
                <a:solidFill>
                  <a:srgbClr val="FF0000"/>
                </a:solidFill>
                <a:latin typeface="Times New Roman"/>
                <a:cs typeface="Times New Roman"/>
              </a:rPr>
              <a:t>defined</a:t>
            </a:r>
            <a:r>
              <a:rPr sz="2400" spc="-3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FF0000"/>
                </a:solidFill>
                <a:latin typeface="Times New Roman"/>
                <a:cs typeface="Times New Roman"/>
              </a:rPr>
              <a:t>as</a:t>
            </a:r>
            <a:r>
              <a:rPr sz="2400" spc="-1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FF0000"/>
                </a:solidFill>
                <a:latin typeface="Times New Roman"/>
                <a:cs typeface="Times New Roman"/>
              </a:rPr>
              <a:t>the</a:t>
            </a:r>
            <a:r>
              <a:rPr sz="2400" spc="-1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FF0000"/>
                </a:solidFill>
                <a:latin typeface="Times New Roman"/>
                <a:cs typeface="Times New Roman"/>
              </a:rPr>
              <a:t>smallest</a:t>
            </a:r>
            <a:r>
              <a:rPr sz="2400" spc="-2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FF0000"/>
                </a:solidFill>
                <a:latin typeface="Times New Roman"/>
                <a:cs typeface="Times New Roman"/>
              </a:rPr>
              <a:t>unit</a:t>
            </a:r>
            <a:r>
              <a:rPr sz="2400" spc="-3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FF0000"/>
                </a:solidFill>
                <a:latin typeface="Times New Roman"/>
                <a:cs typeface="Times New Roman"/>
              </a:rPr>
              <a:t>of</a:t>
            </a:r>
            <a:r>
              <a:rPr sz="2400" spc="-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FF0000"/>
                </a:solidFill>
                <a:latin typeface="Times New Roman"/>
                <a:cs typeface="Times New Roman"/>
              </a:rPr>
              <a:t>life.</a:t>
            </a:r>
            <a:endParaRPr lang="en-US" sz="2400" spc="-10" dirty="0">
              <a:solidFill>
                <a:srgbClr val="FF0000"/>
              </a:solidFill>
              <a:latin typeface="Times New Roman"/>
              <a:cs typeface="Times New Roman"/>
            </a:endParaRPr>
          </a:p>
          <a:p>
            <a:pPr marL="298450" marR="5080" indent="-285750">
              <a:lnSpc>
                <a:spcPts val="2160"/>
              </a:lnSpc>
              <a:spcBef>
                <a:spcPts val="375"/>
              </a:spcBef>
              <a:buFont typeface="Arial" panose="020B0604020202020204" pitchFamily="34" charset="0"/>
              <a:buChar char="•"/>
              <a:tabLst>
                <a:tab pos="241300" algn="l"/>
              </a:tabLst>
            </a:pPr>
            <a:endParaRPr sz="2400" dirty="0">
              <a:solidFill>
                <a:srgbClr val="FF0000"/>
              </a:solidFill>
              <a:latin typeface="Times New Roman"/>
              <a:cs typeface="Times New Roman"/>
            </a:endParaRPr>
          </a:p>
          <a:p>
            <a:pPr marL="355600" indent="-342900">
              <a:lnSpc>
                <a:spcPts val="2055"/>
              </a:lnSpc>
              <a:spcBef>
                <a:spcPts val="755"/>
              </a:spcBef>
              <a:buFont typeface="Arial" panose="020B0604020202020204" pitchFamily="34" charset="0"/>
              <a:buChar char="•"/>
              <a:tabLst>
                <a:tab pos="285115" algn="l"/>
              </a:tabLst>
            </a:pP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A</a:t>
            </a:r>
            <a:r>
              <a:rPr sz="2400" spc="-10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cell</a:t>
            </a:r>
            <a:r>
              <a:rPr sz="2400" spc="-1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can</a:t>
            </a:r>
            <a:r>
              <a:rPr sz="2400" spc="-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replicate</a:t>
            </a:r>
            <a:r>
              <a:rPr sz="2400" spc="-2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itself</a:t>
            </a:r>
            <a:r>
              <a:rPr sz="2400" spc="-1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independently.</a:t>
            </a:r>
            <a:r>
              <a:rPr sz="2400" spc="-3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Hence,</a:t>
            </a:r>
            <a:r>
              <a:rPr sz="2400" spc="-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they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are known</a:t>
            </a:r>
            <a:r>
              <a:rPr sz="2400" spc="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as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the building</a:t>
            </a:r>
            <a:r>
              <a:rPr sz="2400" spc="-2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blocks</a:t>
            </a:r>
            <a:r>
              <a:rPr lang="en-US"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 of life</a:t>
            </a:r>
            <a:r>
              <a:rPr lang="en-US" sz="2000" spc="-10" dirty="0">
                <a:solidFill>
                  <a:srgbClr val="002060"/>
                </a:solidFill>
                <a:latin typeface="Times New Roman"/>
                <a:cs typeface="Times New Roman"/>
              </a:rPr>
              <a:t>.</a:t>
            </a:r>
            <a:endParaRPr sz="2000" dirty="0">
              <a:solidFill>
                <a:srgbClr val="002060"/>
              </a:solidFill>
              <a:latin typeface="Times New Roman"/>
              <a:cs typeface="Times New Roman"/>
            </a:endParaRPr>
          </a:p>
          <a:p>
            <a:pPr marL="241300">
              <a:lnSpc>
                <a:spcPts val="2055"/>
              </a:lnSpc>
            </a:pPr>
            <a:r>
              <a:rPr sz="2000" spc="-10" dirty="0">
                <a:solidFill>
                  <a:srgbClr val="002060"/>
                </a:solidFill>
                <a:latin typeface="Times New Roman"/>
                <a:cs typeface="Times New Roman"/>
              </a:rPr>
              <a:t>.</a:t>
            </a:r>
            <a:endParaRPr sz="2000" dirty="0">
              <a:solidFill>
                <a:srgbClr val="002060"/>
              </a:solidFill>
              <a:latin typeface="Times New Roman"/>
              <a:cs typeface="Times New Roman"/>
            </a:endParaRPr>
          </a:p>
          <a:p>
            <a:pPr marL="343536" indent="-342900">
              <a:lnSpc>
                <a:spcPct val="100000"/>
              </a:lnSpc>
              <a:spcBef>
                <a:spcPts val="760"/>
              </a:spcBef>
              <a:buSzPct val="95000"/>
              <a:buFont typeface="Arial" panose="020B0604020202020204" pitchFamily="34" charset="0"/>
              <a:buChar char="•"/>
              <a:tabLst>
                <a:tab pos="240665" algn="l"/>
              </a:tabLst>
            </a:pP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Three</a:t>
            </a:r>
            <a:r>
              <a:rPr sz="2400" spc="-2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major</a:t>
            </a:r>
            <a:r>
              <a:rPr sz="2400" spc="-2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components</a:t>
            </a:r>
            <a:r>
              <a:rPr lang="en-US" sz="2400" dirty="0">
                <a:solidFill>
                  <a:srgbClr val="002060"/>
                </a:solidFill>
                <a:latin typeface="Times New Roman"/>
                <a:cs typeface="Times New Roman"/>
              </a:rPr>
              <a:t> of a cell</a:t>
            </a:r>
            <a:r>
              <a:rPr sz="2400" spc="-4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FF0000"/>
                </a:solidFill>
                <a:latin typeface="Times New Roman"/>
                <a:cs typeface="Times New Roman"/>
              </a:rPr>
              <a:t>(</a:t>
            </a:r>
            <a:r>
              <a:rPr sz="2400" b="1" i="1" dirty="0">
                <a:solidFill>
                  <a:srgbClr val="FF0000"/>
                </a:solidFill>
                <a:latin typeface="Times New Roman"/>
                <a:cs typeface="Times New Roman"/>
              </a:rPr>
              <a:t>cell</a:t>
            </a:r>
            <a:r>
              <a:rPr sz="2400" b="1" i="1" spc="-2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400" b="1" i="1" dirty="0">
                <a:solidFill>
                  <a:srgbClr val="FF0000"/>
                </a:solidFill>
                <a:latin typeface="Times New Roman"/>
                <a:cs typeface="Times New Roman"/>
              </a:rPr>
              <a:t>membrane,</a:t>
            </a:r>
            <a:r>
              <a:rPr sz="2400" b="1" i="1" spc="-5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lang="en-US" sz="2400" b="1" i="1" dirty="0">
                <a:solidFill>
                  <a:srgbClr val="FF0000"/>
                </a:solidFill>
                <a:latin typeface="Times New Roman"/>
                <a:cs typeface="Times New Roman"/>
              </a:rPr>
              <a:t>cytoplasm</a:t>
            </a:r>
            <a:r>
              <a:rPr sz="2400" b="1" i="1" dirty="0">
                <a:solidFill>
                  <a:srgbClr val="FF0000"/>
                </a:solidFill>
                <a:latin typeface="Times New Roman"/>
                <a:cs typeface="Times New Roman"/>
              </a:rPr>
              <a:t>,</a:t>
            </a:r>
            <a:r>
              <a:rPr sz="2400" b="1" i="1" spc="-4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0000"/>
                </a:solidFill>
                <a:latin typeface="Times New Roman"/>
                <a:cs typeface="Times New Roman"/>
              </a:rPr>
              <a:t>and</a:t>
            </a:r>
            <a:r>
              <a:rPr sz="2400" i="1" spc="-1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400" b="1" i="1" spc="-10" dirty="0">
                <a:solidFill>
                  <a:srgbClr val="FF0000"/>
                </a:solidFill>
                <a:latin typeface="Times New Roman"/>
                <a:cs typeface="Times New Roman"/>
              </a:rPr>
              <a:t>nucleus</a:t>
            </a:r>
            <a:r>
              <a:rPr sz="2400" spc="-10" dirty="0">
                <a:solidFill>
                  <a:srgbClr val="FF0000"/>
                </a:solidFill>
                <a:latin typeface="Times New Roman"/>
                <a:cs typeface="Times New Roman"/>
              </a:rPr>
              <a:t>)</a:t>
            </a:r>
            <a:r>
              <a:rPr lang="en-US" sz="2400" spc="-1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</a:p>
          <a:p>
            <a:pPr marL="343536" indent="-342900">
              <a:lnSpc>
                <a:spcPct val="100000"/>
              </a:lnSpc>
              <a:spcBef>
                <a:spcPts val="760"/>
              </a:spcBef>
              <a:buSzPct val="95000"/>
              <a:buFont typeface="Arial" panose="020B0604020202020204" pitchFamily="34" charset="0"/>
              <a:buChar char="•"/>
              <a:tabLst>
                <a:tab pos="240665" algn="l"/>
              </a:tabLst>
            </a:pPr>
            <a:r>
              <a:rPr lang="en-US" sz="2400" spc="-10" dirty="0">
                <a:solidFill>
                  <a:srgbClr val="FF0000"/>
                </a:solidFill>
                <a:latin typeface="Times New Roman"/>
                <a:cs typeface="Times New Roman"/>
              </a:rPr>
              <a:t>Cell membrane function is to </a:t>
            </a:r>
            <a:r>
              <a:rPr lang="en-US" sz="24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maintain the structural integrity of the cell through a phospholipid bilayer.</a:t>
            </a:r>
          </a:p>
          <a:p>
            <a:pPr marL="636">
              <a:lnSpc>
                <a:spcPct val="100000"/>
              </a:lnSpc>
              <a:spcBef>
                <a:spcPts val="760"/>
              </a:spcBef>
              <a:buSzPct val="95000"/>
              <a:tabLst>
                <a:tab pos="240665" algn="l"/>
              </a:tabLst>
            </a:pPr>
            <a:endParaRPr sz="2000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55600" indent="-342900">
              <a:lnSpc>
                <a:spcPct val="100000"/>
              </a:lnSpc>
              <a:spcBef>
                <a:spcPts val="755"/>
              </a:spcBef>
              <a:buSzPct val="95000"/>
              <a:buFont typeface="Arial" panose="020B0604020202020204" pitchFamily="34" charset="0"/>
              <a:buChar char="•"/>
              <a:tabLst>
                <a:tab pos="240665" algn="l"/>
              </a:tabLst>
            </a:pP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Based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on</a:t>
            </a:r>
            <a:r>
              <a:rPr sz="2400" spc="-2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cellular</a:t>
            </a:r>
            <a:r>
              <a:rPr sz="2400" spc="-2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structure,</a:t>
            </a:r>
            <a:r>
              <a:rPr sz="2400" spc="-5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there</a:t>
            </a:r>
            <a:r>
              <a:rPr sz="2400" spc="-3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are</a:t>
            </a:r>
            <a:r>
              <a:rPr sz="2400" spc="-2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FF0000"/>
                </a:solidFill>
                <a:latin typeface="Times New Roman"/>
                <a:cs typeface="Times New Roman"/>
              </a:rPr>
              <a:t>two</a:t>
            </a:r>
            <a:r>
              <a:rPr sz="2400" spc="-2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FF0000"/>
                </a:solidFill>
                <a:latin typeface="Times New Roman"/>
                <a:cs typeface="Times New Roman"/>
              </a:rPr>
              <a:t>types</a:t>
            </a:r>
            <a:r>
              <a:rPr sz="2400" spc="-1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FF0000"/>
                </a:solidFill>
                <a:latin typeface="Times New Roman"/>
                <a:cs typeface="Times New Roman"/>
              </a:rPr>
              <a:t>of</a:t>
            </a:r>
            <a:r>
              <a:rPr sz="2400" spc="-2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FF0000"/>
                </a:solidFill>
                <a:latin typeface="Times New Roman"/>
                <a:cs typeface="Times New Roman"/>
              </a:rPr>
              <a:t>cells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:</a:t>
            </a:r>
            <a:endParaRPr sz="2400" dirty="0">
              <a:solidFill>
                <a:srgbClr val="002060"/>
              </a:solidFill>
              <a:latin typeface="Times New Roman"/>
              <a:cs typeface="Times New Roman"/>
            </a:endParaRPr>
          </a:p>
          <a:p>
            <a:pPr marL="240665" indent="-227965">
              <a:lnSpc>
                <a:spcPct val="100000"/>
              </a:lnSpc>
              <a:spcBef>
                <a:spcPts val="760"/>
              </a:spcBef>
              <a:buFont typeface="Arial MT"/>
              <a:buChar char="•"/>
              <a:tabLst>
                <a:tab pos="240665" algn="l"/>
              </a:tabLst>
            </a:pP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Prokaryotic</a:t>
            </a:r>
            <a:r>
              <a:rPr sz="2400" spc="-3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spc="-20" dirty="0">
                <a:solidFill>
                  <a:srgbClr val="002060"/>
                </a:solidFill>
                <a:latin typeface="Times New Roman"/>
                <a:cs typeface="Times New Roman"/>
              </a:rPr>
              <a:t>cell</a:t>
            </a:r>
            <a:endParaRPr sz="2400" dirty="0">
              <a:solidFill>
                <a:srgbClr val="002060"/>
              </a:solidFill>
              <a:latin typeface="Times New Roman"/>
              <a:cs typeface="Times New Roman"/>
            </a:endParaRPr>
          </a:p>
          <a:p>
            <a:pPr marL="240665" indent="-227965">
              <a:lnSpc>
                <a:spcPct val="100000"/>
              </a:lnSpc>
              <a:spcBef>
                <a:spcPts val="765"/>
              </a:spcBef>
              <a:buFont typeface="Arial MT"/>
              <a:buChar char="•"/>
              <a:tabLst>
                <a:tab pos="240665" algn="l"/>
              </a:tabLst>
            </a:pP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Eukaryotic</a:t>
            </a:r>
            <a:r>
              <a:rPr sz="2400" spc="-4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spc="-20" dirty="0">
                <a:solidFill>
                  <a:srgbClr val="002060"/>
                </a:solidFill>
                <a:latin typeface="Times New Roman"/>
                <a:cs typeface="Times New Roman"/>
              </a:rPr>
              <a:t>cell</a:t>
            </a:r>
            <a:endParaRPr sz="2400" dirty="0">
              <a:solidFill>
                <a:srgbClr val="002060"/>
              </a:solidFill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92379" y="183260"/>
            <a:ext cx="7677150" cy="621016"/>
          </a:xfrm>
          <a:prstGeom prst="rect">
            <a:avLst/>
          </a:prstGeom>
        </p:spPr>
        <p:txBody>
          <a:bodyPr vert="horz" wrap="square" lIns="0" tIns="1273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sz="3200" dirty="0"/>
              <a:t>.</a:t>
            </a:r>
            <a:r>
              <a:rPr sz="3200" spc="-20" dirty="0"/>
              <a:t> </a:t>
            </a:r>
            <a:r>
              <a:rPr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3200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cell</a:t>
            </a:r>
            <a:r>
              <a:rPr sz="32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level:</a:t>
            </a:r>
            <a:endParaRPr sz="3200" dirty="0">
              <a:latin typeface="Comic Sans MS"/>
              <a:cs typeface="Comic Sans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596385" y="6464985"/>
            <a:ext cx="1953895" cy="3613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ts val="1240"/>
              </a:lnSpc>
            </a:pP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Kurdistan</a:t>
            </a:r>
            <a:r>
              <a:rPr sz="1200" b="1" dirty="0">
                <a:solidFill>
                  <a:srgbClr val="000099"/>
                </a:solidFill>
                <a:latin typeface="Calibri"/>
                <a:cs typeface="Calibri"/>
              </a:rPr>
              <a:t> </a:t>
            </a: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Technical</a:t>
            </a:r>
            <a:endParaRPr sz="12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</a:pP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Institute(</a:t>
            </a: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  <a:hlinkClick r:id="rId4"/>
              </a:rPr>
              <a:t>www.kti.edu.krd/ku)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r>
              <a:rPr spc="-10" dirty="0"/>
              <a:t>4/5/2025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6</a:t>
            </a:fld>
            <a:endParaRPr spc="-25" dirty="0"/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B4997547-0D32-BD98-7E43-500F1E4F615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1795"/>
    </mc:Choice>
    <mc:Fallback xmlns="">
      <p:transition spd="slow" advTm="1217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92379" y="183260"/>
            <a:ext cx="7677150" cy="566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6205">
              <a:lnSpc>
                <a:spcPct val="100000"/>
              </a:lnSpc>
              <a:spcBef>
                <a:spcPts val="100"/>
              </a:spcBef>
            </a:pP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Cell</a:t>
            </a:r>
            <a:r>
              <a:rPr spc="-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structure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92379" y="1164082"/>
            <a:ext cx="7872730" cy="894476"/>
          </a:xfrm>
          <a:prstGeom prst="rect">
            <a:avLst/>
          </a:prstGeom>
        </p:spPr>
        <p:txBody>
          <a:bodyPr vert="horz" wrap="square" lIns="0" tIns="47625" rIns="0" bIns="0" rtlCol="0">
            <a:spAutoFit/>
          </a:bodyPr>
          <a:lstStyle/>
          <a:p>
            <a:pPr marL="241300" marR="5080" indent="-228600">
              <a:lnSpc>
                <a:spcPts val="2160"/>
              </a:lnSpc>
              <a:spcBef>
                <a:spcPts val="375"/>
              </a:spcBef>
              <a:buFont typeface="Arial MT"/>
              <a:buChar char="•"/>
              <a:tabLst>
                <a:tab pos="241300" algn="l"/>
              </a:tabLst>
            </a:pPr>
            <a:r>
              <a:rPr sz="2000" dirty="0">
                <a:solidFill>
                  <a:srgbClr val="002060"/>
                </a:solidFill>
                <a:latin typeface="Times New Roman"/>
                <a:cs typeface="Times New Roman"/>
              </a:rPr>
              <a:t>The</a:t>
            </a:r>
            <a:r>
              <a:rPr sz="2000" spc="-1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002060"/>
                </a:solidFill>
                <a:latin typeface="Times New Roman"/>
                <a:cs typeface="Times New Roman"/>
              </a:rPr>
              <a:t>cell</a:t>
            </a:r>
            <a:r>
              <a:rPr sz="2000" spc="-2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002060"/>
                </a:solidFill>
                <a:latin typeface="Times New Roman"/>
                <a:cs typeface="Times New Roman"/>
              </a:rPr>
              <a:t>structure</a:t>
            </a:r>
            <a:r>
              <a:rPr sz="2000" spc="-5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002060"/>
                </a:solidFill>
                <a:latin typeface="Times New Roman"/>
                <a:cs typeface="Times New Roman"/>
              </a:rPr>
              <a:t>comprises</a:t>
            </a:r>
            <a:r>
              <a:rPr sz="2000" spc="-3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002060"/>
                </a:solidFill>
                <a:latin typeface="Times New Roman"/>
                <a:cs typeface="Times New Roman"/>
              </a:rPr>
              <a:t>individual</a:t>
            </a:r>
            <a:r>
              <a:rPr sz="2000" spc="-6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002060"/>
                </a:solidFill>
                <a:latin typeface="Times New Roman"/>
                <a:cs typeface="Times New Roman"/>
              </a:rPr>
              <a:t>components</a:t>
            </a:r>
            <a:r>
              <a:rPr sz="2000" spc="-4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002060"/>
                </a:solidFill>
                <a:latin typeface="Times New Roman"/>
                <a:cs typeface="Times New Roman"/>
              </a:rPr>
              <a:t>with</a:t>
            </a:r>
            <a:r>
              <a:rPr sz="2000" spc="-1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002060"/>
                </a:solidFill>
                <a:latin typeface="Times New Roman"/>
                <a:cs typeface="Times New Roman"/>
              </a:rPr>
              <a:t>specific</a:t>
            </a:r>
            <a:r>
              <a:rPr sz="2000" spc="-4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spc="-10" dirty="0">
                <a:solidFill>
                  <a:srgbClr val="002060"/>
                </a:solidFill>
                <a:latin typeface="Times New Roman"/>
                <a:cs typeface="Times New Roman"/>
              </a:rPr>
              <a:t>functions </a:t>
            </a:r>
            <a:r>
              <a:rPr sz="2000" dirty="0">
                <a:solidFill>
                  <a:srgbClr val="002060"/>
                </a:solidFill>
                <a:latin typeface="Times New Roman"/>
                <a:cs typeface="Times New Roman"/>
              </a:rPr>
              <a:t>essential</a:t>
            </a:r>
            <a:r>
              <a:rPr sz="2000" spc="-3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002060"/>
                </a:solidFill>
                <a:latin typeface="Times New Roman"/>
                <a:cs typeface="Times New Roman"/>
              </a:rPr>
              <a:t>to</a:t>
            </a:r>
            <a:r>
              <a:rPr sz="2000" spc="-2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002060"/>
                </a:solidFill>
                <a:latin typeface="Times New Roman"/>
                <a:cs typeface="Times New Roman"/>
              </a:rPr>
              <a:t>carry</a:t>
            </a:r>
            <a:r>
              <a:rPr sz="2000" spc="-2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002060"/>
                </a:solidFill>
                <a:latin typeface="Times New Roman"/>
                <a:cs typeface="Times New Roman"/>
              </a:rPr>
              <a:t>out</a:t>
            </a:r>
            <a:r>
              <a:rPr sz="2000" spc="-3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spc="-10" dirty="0">
                <a:solidFill>
                  <a:srgbClr val="002060"/>
                </a:solidFill>
                <a:latin typeface="Times New Roman"/>
                <a:cs typeface="Times New Roman"/>
              </a:rPr>
              <a:t>life’s</a:t>
            </a:r>
            <a:r>
              <a:rPr sz="2000" spc="-4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002060"/>
                </a:solidFill>
                <a:latin typeface="Times New Roman"/>
                <a:cs typeface="Times New Roman"/>
              </a:rPr>
              <a:t>processes.</a:t>
            </a:r>
            <a:r>
              <a:rPr sz="2000" spc="-7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002060"/>
                </a:solidFill>
                <a:latin typeface="Times New Roman"/>
                <a:cs typeface="Times New Roman"/>
              </a:rPr>
              <a:t>These</a:t>
            </a:r>
            <a:r>
              <a:rPr sz="2000" spc="-3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002060"/>
                </a:solidFill>
                <a:latin typeface="Times New Roman"/>
                <a:cs typeface="Times New Roman"/>
              </a:rPr>
              <a:t>components</a:t>
            </a:r>
            <a:r>
              <a:rPr sz="2000" spc="-4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002060"/>
                </a:solidFill>
                <a:latin typeface="Times New Roman"/>
                <a:cs typeface="Times New Roman"/>
              </a:rPr>
              <a:t>include</a:t>
            </a:r>
            <a:r>
              <a:rPr lang="en-US" sz="2000" dirty="0">
                <a:solidFill>
                  <a:srgbClr val="002060"/>
                </a:solidFill>
                <a:latin typeface="Times New Roman"/>
                <a:cs typeface="Times New Roman"/>
              </a:rPr>
              <a:t> the</a:t>
            </a:r>
            <a:r>
              <a:rPr sz="2000" spc="459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spc="-20" dirty="0">
                <a:solidFill>
                  <a:srgbClr val="002060"/>
                </a:solidFill>
                <a:latin typeface="Times New Roman"/>
                <a:cs typeface="Times New Roman"/>
              </a:rPr>
              <a:t>cell </a:t>
            </a:r>
            <a:r>
              <a:rPr sz="2000" dirty="0">
                <a:solidFill>
                  <a:srgbClr val="002060"/>
                </a:solidFill>
                <a:latin typeface="Times New Roman"/>
                <a:cs typeface="Times New Roman"/>
              </a:rPr>
              <a:t>membrane,</a:t>
            </a:r>
            <a:r>
              <a:rPr sz="2000" spc="-3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002060"/>
                </a:solidFill>
                <a:latin typeface="Times New Roman"/>
                <a:cs typeface="Times New Roman"/>
              </a:rPr>
              <a:t>cytoplasm,</a:t>
            </a:r>
            <a:r>
              <a:rPr sz="2000" spc="-3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002060"/>
                </a:solidFill>
                <a:latin typeface="Times New Roman"/>
                <a:cs typeface="Times New Roman"/>
              </a:rPr>
              <a:t>nucleus,</a:t>
            </a:r>
            <a:r>
              <a:rPr sz="2000" spc="-5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002060"/>
                </a:solidFill>
                <a:latin typeface="Times New Roman"/>
                <a:cs typeface="Times New Roman"/>
              </a:rPr>
              <a:t>and</a:t>
            </a:r>
            <a:r>
              <a:rPr sz="2000" spc="-4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002060"/>
                </a:solidFill>
                <a:latin typeface="Times New Roman"/>
                <a:cs typeface="Times New Roman"/>
              </a:rPr>
              <a:t>cell</a:t>
            </a:r>
            <a:r>
              <a:rPr sz="2000" spc="-3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spc="-10" dirty="0">
                <a:solidFill>
                  <a:srgbClr val="002060"/>
                </a:solidFill>
                <a:latin typeface="Times New Roman"/>
                <a:cs typeface="Times New Roman"/>
              </a:rPr>
              <a:t>organelles.</a:t>
            </a:r>
            <a:endParaRPr sz="2000" dirty="0">
              <a:solidFill>
                <a:srgbClr val="002060"/>
              </a:solidFill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90600" y="2362199"/>
            <a:ext cx="6492239" cy="3909059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3596385" y="6464985"/>
            <a:ext cx="1953895" cy="3613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ts val="1240"/>
              </a:lnSpc>
            </a:pP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Kurdistan</a:t>
            </a:r>
            <a:r>
              <a:rPr sz="1200" b="1" dirty="0">
                <a:solidFill>
                  <a:srgbClr val="000099"/>
                </a:solidFill>
                <a:latin typeface="Calibri"/>
                <a:cs typeface="Calibri"/>
              </a:rPr>
              <a:t> </a:t>
            </a: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Technical</a:t>
            </a:r>
            <a:endParaRPr sz="12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</a:pP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Institute(</a:t>
            </a: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  <a:hlinkClick r:id="rId5"/>
              </a:rPr>
              <a:t>www.kti.edu.krd/ku)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r>
              <a:rPr spc="-10" dirty="0"/>
              <a:t>4/5/2025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7</a:t>
            </a:fld>
            <a:endParaRPr spc="-25" dirty="0"/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DC259DFF-5DC7-3DD1-239F-0C5FA161FAA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871"/>
    </mc:Choice>
    <mc:Fallback xmlns="">
      <p:transition spd="slow" advTm="278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03265" y="1134280"/>
            <a:ext cx="7459980" cy="5044330"/>
          </a:xfrm>
          <a:prstGeom prst="rect">
            <a:avLst/>
          </a:prstGeom>
        </p:spPr>
        <p:txBody>
          <a:bodyPr vert="horz" wrap="square" lIns="0" tIns="108585" rIns="0" bIns="0" rtlCol="0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855"/>
              </a:spcBef>
              <a:buFont typeface="Arial MT"/>
              <a:buChar char="•"/>
              <a:tabLst>
                <a:tab pos="240665" algn="l"/>
              </a:tabLst>
            </a:pP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The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cell</a:t>
            </a:r>
            <a:r>
              <a:rPr sz="2400" spc="-2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membrane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is</a:t>
            </a:r>
            <a:r>
              <a:rPr sz="2400" spc="-1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present</a:t>
            </a:r>
            <a:r>
              <a:rPr sz="2400" spc="-5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in</a:t>
            </a:r>
            <a:r>
              <a:rPr sz="2400" spc="-1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all</a:t>
            </a:r>
            <a:r>
              <a:rPr sz="2400" spc="-2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the</a:t>
            </a:r>
            <a:r>
              <a:rPr sz="2400" spc="-1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cells</a:t>
            </a:r>
            <a:endParaRPr sz="2400" dirty="0">
              <a:solidFill>
                <a:srgbClr val="002060"/>
              </a:solidFill>
              <a:latin typeface="Times New Roman"/>
              <a:cs typeface="Times New Roman"/>
            </a:endParaRPr>
          </a:p>
          <a:p>
            <a:pPr marL="240665" indent="-227965">
              <a:lnSpc>
                <a:spcPct val="100000"/>
              </a:lnSpc>
              <a:spcBef>
                <a:spcPts val="755"/>
              </a:spcBef>
              <a:buFont typeface="Arial MT"/>
              <a:buChar char="•"/>
              <a:tabLst>
                <a:tab pos="240665" algn="l"/>
              </a:tabLst>
            </a:pP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The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cell</a:t>
            </a:r>
            <a:r>
              <a:rPr sz="2400" spc="-2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membrane supports</a:t>
            </a:r>
            <a:r>
              <a:rPr sz="2400" spc="-5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and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protects</a:t>
            </a:r>
            <a:r>
              <a:rPr sz="2400" spc="-5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the</a:t>
            </a:r>
            <a:r>
              <a:rPr sz="2400" spc="-1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cell.</a:t>
            </a:r>
            <a:endParaRPr sz="2400" dirty="0">
              <a:solidFill>
                <a:srgbClr val="002060"/>
              </a:solidFill>
              <a:latin typeface="Times New Roman"/>
              <a:cs typeface="Times New Roman"/>
            </a:endParaRPr>
          </a:p>
          <a:p>
            <a:pPr marL="240665" indent="-227965">
              <a:lnSpc>
                <a:spcPct val="100000"/>
              </a:lnSpc>
              <a:spcBef>
                <a:spcPts val="770"/>
              </a:spcBef>
              <a:buFont typeface="Arial MT"/>
              <a:buChar char="•"/>
              <a:tabLst>
                <a:tab pos="240665" algn="l"/>
              </a:tabLst>
            </a:pP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It</a:t>
            </a:r>
            <a:r>
              <a:rPr sz="2400" spc="-1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controls</a:t>
            </a:r>
            <a:r>
              <a:rPr sz="2400" spc="-5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the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movement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of</a:t>
            </a:r>
            <a:r>
              <a:rPr sz="2400" spc="-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substances</a:t>
            </a:r>
            <a:r>
              <a:rPr sz="2400" spc="-3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in</a:t>
            </a:r>
            <a:r>
              <a:rPr sz="2400" spc="-1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and</a:t>
            </a:r>
            <a:r>
              <a:rPr sz="2400" spc="-1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out</a:t>
            </a:r>
            <a:r>
              <a:rPr sz="2400" spc="-3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of</a:t>
            </a:r>
            <a:r>
              <a:rPr sz="2400" spc="-2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the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 cells.</a:t>
            </a:r>
            <a:endParaRPr sz="2400" dirty="0">
              <a:solidFill>
                <a:srgbClr val="002060"/>
              </a:solidFill>
              <a:latin typeface="Times New Roman"/>
              <a:cs typeface="Times New Roman"/>
            </a:endParaRPr>
          </a:p>
          <a:p>
            <a:pPr marL="240665" indent="-227965">
              <a:lnSpc>
                <a:spcPct val="100000"/>
              </a:lnSpc>
              <a:spcBef>
                <a:spcPts val="755"/>
              </a:spcBef>
              <a:buFont typeface="Arial MT"/>
              <a:buChar char="•"/>
              <a:tabLst>
                <a:tab pos="240665" algn="l"/>
              </a:tabLst>
            </a:pP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It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separates</a:t>
            </a:r>
            <a:r>
              <a:rPr sz="2400" spc="-3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the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cell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from</a:t>
            </a:r>
            <a:r>
              <a:rPr sz="2400" spc="-4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the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external</a:t>
            </a:r>
            <a:r>
              <a:rPr sz="2400" spc="-4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environment.</a:t>
            </a:r>
            <a:endParaRPr lang="en-US" sz="2400" spc="-10" dirty="0">
              <a:solidFill>
                <a:srgbClr val="002060"/>
              </a:solidFill>
              <a:latin typeface="Times New Roman"/>
              <a:cs typeface="Times New Roman"/>
            </a:endParaRPr>
          </a:p>
          <a:p>
            <a:pPr marL="240665" indent="-227965">
              <a:lnSpc>
                <a:spcPct val="100000"/>
              </a:lnSpc>
              <a:spcBef>
                <a:spcPts val="755"/>
              </a:spcBef>
              <a:buFont typeface="Arial MT"/>
              <a:buChar char="•"/>
              <a:tabLst>
                <a:tab pos="240665" algn="l"/>
              </a:tabLst>
            </a:pPr>
            <a:endParaRPr sz="2000" dirty="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  <a:buSzPct val="95000"/>
              <a:tabLst>
                <a:tab pos="240665" algn="l"/>
              </a:tabLst>
            </a:pP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The</a:t>
            </a:r>
            <a:r>
              <a:rPr sz="2400" spc="-1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major</a:t>
            </a:r>
            <a:r>
              <a:rPr sz="2400" spc="-2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components</a:t>
            </a:r>
            <a:r>
              <a:rPr sz="2400" spc="-5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of</a:t>
            </a:r>
            <a:r>
              <a:rPr sz="2400" spc="-2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the</a:t>
            </a:r>
            <a:r>
              <a:rPr sz="2400" spc="-2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plasma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membrane</a:t>
            </a:r>
            <a:r>
              <a:rPr sz="2400" spc="-1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include</a:t>
            </a:r>
            <a:r>
              <a:rPr sz="2400" spc="-2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the</a:t>
            </a:r>
            <a:r>
              <a:rPr sz="2400" spc="-3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following</a:t>
            </a:r>
            <a:r>
              <a:rPr sz="2000" spc="-10" dirty="0">
                <a:latin typeface="Times New Roman"/>
                <a:cs typeface="Times New Roman"/>
              </a:rPr>
              <a:t>:</a:t>
            </a:r>
            <a:endParaRPr sz="2000" dirty="0">
              <a:latin typeface="Times New Roman"/>
              <a:cs typeface="Times New Roman"/>
            </a:endParaRPr>
          </a:p>
          <a:p>
            <a:pPr marL="354965" indent="-342265">
              <a:lnSpc>
                <a:spcPct val="100000"/>
              </a:lnSpc>
              <a:buSzPct val="60000"/>
              <a:buAutoNum type="arabicPeriod"/>
              <a:tabLst>
                <a:tab pos="354965" algn="l"/>
              </a:tabLst>
            </a:pPr>
            <a:r>
              <a:rPr sz="2400" spc="-10" dirty="0">
                <a:solidFill>
                  <a:srgbClr val="FF0000"/>
                </a:solidFill>
                <a:latin typeface="Times New Roman"/>
                <a:cs typeface="Times New Roman"/>
              </a:rPr>
              <a:t>Phospholipids.</a:t>
            </a:r>
            <a:endParaRPr sz="2400" dirty="0">
              <a:solidFill>
                <a:srgbClr val="FF0000"/>
              </a:solidFill>
              <a:latin typeface="Times New Roman"/>
              <a:cs typeface="Times New Roman"/>
            </a:endParaRPr>
          </a:p>
          <a:p>
            <a:pPr marL="354965" indent="-342265">
              <a:lnSpc>
                <a:spcPct val="100000"/>
              </a:lnSpc>
              <a:spcBef>
                <a:spcPts val="360"/>
              </a:spcBef>
              <a:buSzPct val="60000"/>
              <a:buAutoNum type="arabicPeriod"/>
              <a:tabLst>
                <a:tab pos="354965" algn="l"/>
              </a:tabLst>
            </a:pPr>
            <a:r>
              <a:rPr sz="2400" spc="-10" dirty="0">
                <a:solidFill>
                  <a:srgbClr val="FF0000"/>
                </a:solidFill>
                <a:latin typeface="Times New Roman"/>
                <a:cs typeface="Times New Roman"/>
              </a:rPr>
              <a:t>Cholesterol.</a:t>
            </a:r>
            <a:endParaRPr sz="2400" dirty="0">
              <a:solidFill>
                <a:srgbClr val="FF0000"/>
              </a:solidFill>
              <a:latin typeface="Times New Roman"/>
              <a:cs typeface="Times New Roman"/>
            </a:endParaRPr>
          </a:p>
          <a:p>
            <a:pPr marL="354965" indent="-342265">
              <a:lnSpc>
                <a:spcPct val="100000"/>
              </a:lnSpc>
              <a:spcBef>
                <a:spcPts val="365"/>
              </a:spcBef>
              <a:buSzPct val="60000"/>
              <a:buAutoNum type="arabicPeriod"/>
              <a:tabLst>
                <a:tab pos="354965" algn="l"/>
              </a:tabLst>
            </a:pPr>
            <a:r>
              <a:rPr sz="2400" spc="-10" dirty="0">
                <a:solidFill>
                  <a:srgbClr val="FF0000"/>
                </a:solidFill>
                <a:latin typeface="Times New Roman"/>
                <a:cs typeface="Times New Roman"/>
              </a:rPr>
              <a:t>Proteins.</a:t>
            </a:r>
            <a:endParaRPr sz="2400" dirty="0">
              <a:solidFill>
                <a:srgbClr val="FF0000"/>
              </a:solidFill>
              <a:latin typeface="Times New Roman"/>
              <a:cs typeface="Times New Roman"/>
            </a:endParaRPr>
          </a:p>
          <a:p>
            <a:pPr marL="354965" indent="-342265">
              <a:lnSpc>
                <a:spcPct val="100000"/>
              </a:lnSpc>
              <a:spcBef>
                <a:spcPts val="359"/>
              </a:spcBef>
              <a:buSzPct val="60000"/>
              <a:buAutoNum type="arabicPeriod"/>
              <a:tabLst>
                <a:tab pos="354965" algn="l"/>
              </a:tabLst>
            </a:pPr>
            <a:r>
              <a:rPr sz="2400" spc="-10" dirty="0">
                <a:solidFill>
                  <a:srgbClr val="FF0000"/>
                </a:solidFill>
                <a:latin typeface="Times New Roman"/>
                <a:cs typeface="Times New Roman"/>
              </a:rPr>
              <a:t>Carbohydrates</a:t>
            </a:r>
            <a:endParaRPr sz="2400" dirty="0">
              <a:solidFill>
                <a:srgbClr val="FF0000"/>
              </a:solidFill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92379" y="183260"/>
            <a:ext cx="7677150" cy="566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Plasma</a:t>
            </a:r>
            <a:r>
              <a:rPr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membrane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96385" y="6464985"/>
            <a:ext cx="1953895" cy="3613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ts val="1240"/>
              </a:lnSpc>
            </a:pP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Kurdistan</a:t>
            </a:r>
            <a:r>
              <a:rPr sz="1200" b="1" dirty="0">
                <a:solidFill>
                  <a:srgbClr val="000099"/>
                </a:solidFill>
                <a:latin typeface="Calibri"/>
                <a:cs typeface="Calibri"/>
              </a:rPr>
              <a:t> </a:t>
            </a: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Technical</a:t>
            </a:r>
            <a:endParaRPr sz="12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</a:pP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Institute(</a:t>
            </a: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  <a:hlinkClick r:id="rId4"/>
              </a:rPr>
              <a:t>www.kti.edu.krd/ku)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r>
              <a:rPr spc="-10" dirty="0"/>
              <a:t>4/5/2025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8</a:t>
            </a:fld>
            <a:endParaRPr spc="-25" dirty="0"/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8CECA4E0-DF8B-368B-AFE4-C26CFFD116D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063"/>
    </mc:Choice>
    <mc:Fallback xmlns="">
      <p:transition spd="slow" advTm="780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9079" y="1143000"/>
            <a:ext cx="8215630" cy="1178208"/>
          </a:xfrm>
          <a:prstGeom prst="rect">
            <a:avLst/>
          </a:prstGeom>
        </p:spPr>
        <p:txBody>
          <a:bodyPr vert="horz" wrap="square" lIns="0" tIns="47625" rIns="0" bIns="0" rtlCol="0">
            <a:spAutoFit/>
          </a:bodyPr>
          <a:lstStyle/>
          <a:p>
            <a:pPr marL="241300" marR="5080" indent="-228600">
              <a:lnSpc>
                <a:spcPts val="2160"/>
              </a:lnSpc>
              <a:spcBef>
                <a:spcPts val="375"/>
              </a:spcBef>
              <a:buFont typeface="Arial MT"/>
              <a:buChar char="•"/>
              <a:tabLst>
                <a:tab pos="241300" algn="l"/>
              </a:tabLst>
            </a:pP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Cells</a:t>
            </a:r>
            <a:r>
              <a:rPr sz="2400" spc="-2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are</a:t>
            </a:r>
            <a:r>
              <a:rPr sz="2400" spc="-2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composed</a:t>
            </a:r>
            <a:r>
              <a:rPr sz="2400" spc="-2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of</a:t>
            </a:r>
            <a:r>
              <a:rPr sz="2400" spc="-2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various</a:t>
            </a:r>
            <a:r>
              <a:rPr sz="2400" spc="-5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cell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organelles</a:t>
            </a:r>
            <a:r>
              <a:rPr sz="2400" spc="-4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that</a:t>
            </a:r>
            <a:r>
              <a:rPr sz="2400" spc="-4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perform</a:t>
            </a:r>
            <a:r>
              <a:rPr sz="2400" spc="-5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certain</a:t>
            </a:r>
            <a:r>
              <a:rPr sz="2400" spc="-2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specific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functions</a:t>
            </a:r>
            <a:r>
              <a:rPr sz="2400" spc="-7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to</a:t>
            </a:r>
            <a:r>
              <a:rPr sz="2400" spc="-3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carry</a:t>
            </a:r>
            <a:r>
              <a:rPr sz="2400" spc="-3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out</a:t>
            </a:r>
            <a:r>
              <a:rPr sz="2400" spc="-4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life’s</a:t>
            </a:r>
            <a:r>
              <a:rPr sz="2400" spc="-5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processes.</a:t>
            </a:r>
            <a:r>
              <a:rPr sz="2400" spc="-8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The</a:t>
            </a:r>
            <a:r>
              <a:rPr sz="2400" spc="-2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different</a:t>
            </a:r>
            <a:r>
              <a:rPr sz="2400" spc="-6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cell</a:t>
            </a:r>
            <a:r>
              <a:rPr sz="2400" spc="-2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organelles,</a:t>
            </a:r>
            <a:r>
              <a:rPr sz="2400" spc="-6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along</a:t>
            </a:r>
            <a:r>
              <a:rPr sz="2400" spc="-3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spc="-20" dirty="0">
                <a:solidFill>
                  <a:srgbClr val="002060"/>
                </a:solidFill>
                <a:latin typeface="Times New Roman"/>
                <a:cs typeface="Times New Roman"/>
              </a:rPr>
              <a:t>with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its</a:t>
            </a:r>
            <a:r>
              <a:rPr sz="2400" spc="-1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principal</a:t>
            </a:r>
            <a:r>
              <a:rPr sz="2400" spc="-5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functions,</a:t>
            </a:r>
            <a:r>
              <a:rPr sz="2400" spc="-4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are</a:t>
            </a:r>
            <a:r>
              <a:rPr sz="2400" spc="-2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as</a:t>
            </a:r>
            <a:r>
              <a:rPr sz="2400" spc="-1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follows:</a:t>
            </a:r>
            <a:endParaRPr sz="2400" dirty="0">
              <a:solidFill>
                <a:srgbClr val="002060"/>
              </a:solidFill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latin typeface="Calibri"/>
                <a:cs typeface="Calibri"/>
              </a:rPr>
              <a:t>Cell</a:t>
            </a:r>
            <a:r>
              <a:rPr spc="-55" dirty="0">
                <a:latin typeface="Calibri"/>
                <a:cs typeface="Calibri"/>
              </a:rPr>
              <a:t> </a:t>
            </a:r>
            <a:r>
              <a:rPr spc="-10" dirty="0">
                <a:latin typeface="Calibri"/>
                <a:cs typeface="Calibri"/>
              </a:rPr>
              <a:t>Organelles</a:t>
            </a:r>
          </a:p>
        </p:txBody>
      </p:sp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10412" y="2353894"/>
            <a:ext cx="8100187" cy="4126836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3596385" y="6464985"/>
            <a:ext cx="1953895" cy="3613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ts val="1240"/>
              </a:lnSpc>
            </a:pP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Kurdistan</a:t>
            </a:r>
            <a:r>
              <a:rPr sz="1200" b="1" dirty="0">
                <a:solidFill>
                  <a:srgbClr val="000099"/>
                </a:solidFill>
                <a:latin typeface="Calibri"/>
                <a:cs typeface="Calibri"/>
              </a:rPr>
              <a:t> </a:t>
            </a: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Technical</a:t>
            </a:r>
            <a:endParaRPr sz="12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</a:pP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Institute(</a:t>
            </a: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  <a:hlinkClick r:id="rId5"/>
              </a:rPr>
              <a:t>www.kti.edu.krd/ku)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r>
              <a:rPr spc="-10" dirty="0"/>
              <a:t>4/5/2025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9</a:t>
            </a:fld>
            <a:endParaRPr spc="-25" dirty="0"/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1CCFF453-9A73-6203-34E2-F8F972A8356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8819"/>
    </mc:Choice>
    <mc:Fallback xmlns="">
      <p:transition spd="slow" advTm="1188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92379" y="982714"/>
            <a:ext cx="7047865" cy="2264723"/>
          </a:xfrm>
          <a:prstGeom prst="rect">
            <a:avLst/>
          </a:prstGeom>
        </p:spPr>
        <p:txBody>
          <a:bodyPr vert="horz" wrap="square" lIns="0" tIns="167640" rIns="0" bIns="0" rtlCol="0">
            <a:spAutoFit/>
          </a:bodyPr>
          <a:lstStyle/>
          <a:p>
            <a:pPr marL="240029" indent="-227329">
              <a:lnSpc>
                <a:spcPct val="100000"/>
              </a:lnSpc>
              <a:spcBef>
                <a:spcPts val="1320"/>
              </a:spcBef>
              <a:buClr>
                <a:srgbClr val="000099"/>
              </a:buClr>
              <a:buFont typeface="Arial MT"/>
              <a:buChar char="•"/>
              <a:tabLst>
                <a:tab pos="240029" algn="l"/>
              </a:tabLst>
            </a:pPr>
            <a:r>
              <a:rPr sz="2800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sz="2800" spc="-45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800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group</a:t>
            </a:r>
            <a:r>
              <a:rPr sz="2800" spc="-45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800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sz="2800" spc="-55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800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cells</a:t>
            </a:r>
            <a:r>
              <a:rPr sz="2800" spc="-50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800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with</a:t>
            </a:r>
            <a:r>
              <a:rPr sz="2800" spc="-50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800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2800" spc="-45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800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same</a:t>
            </a:r>
            <a:r>
              <a:rPr sz="2800" spc="-55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800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general</a:t>
            </a:r>
            <a:r>
              <a:rPr sz="2800" spc="-50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800" spc="-10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function</a:t>
            </a:r>
            <a:endParaRPr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700">
              <a:lnSpc>
                <a:spcPct val="100000"/>
              </a:lnSpc>
              <a:spcBef>
                <a:spcPts val="885"/>
              </a:spcBef>
            </a:pPr>
            <a:r>
              <a:rPr sz="2400" b="1" dirty="0">
                <a:solidFill>
                  <a:srgbClr val="FF0000"/>
                </a:solidFill>
                <a:latin typeface="Times New Roman"/>
                <a:cs typeface="Times New Roman"/>
              </a:rPr>
              <a:t>A.</a:t>
            </a:r>
            <a:r>
              <a:rPr sz="2400" b="1" spc="-3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400" b="1" dirty="0">
                <a:solidFill>
                  <a:srgbClr val="FF0000"/>
                </a:solidFill>
                <a:latin typeface="Times New Roman"/>
                <a:cs typeface="Times New Roman"/>
              </a:rPr>
              <a:t>Epithelial</a:t>
            </a:r>
            <a:r>
              <a:rPr sz="2400" b="1" spc="-7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400" b="1" spc="-10" dirty="0">
                <a:solidFill>
                  <a:srgbClr val="FF0000"/>
                </a:solidFill>
                <a:latin typeface="Times New Roman"/>
                <a:cs typeface="Times New Roman"/>
              </a:rPr>
              <a:t>Tissues:</a:t>
            </a:r>
            <a:endParaRPr sz="2400" dirty="0">
              <a:latin typeface="Times New Roman"/>
              <a:cs typeface="Times New Roman"/>
            </a:endParaRPr>
          </a:p>
          <a:p>
            <a:pPr marL="469265" indent="-456565">
              <a:lnSpc>
                <a:spcPct val="100000"/>
              </a:lnSpc>
              <a:spcBef>
                <a:spcPts val="2195"/>
              </a:spcBef>
              <a:buAutoNum type="arabicPeriod"/>
              <a:tabLst>
                <a:tab pos="469265" algn="l"/>
              </a:tabLst>
            </a:pPr>
            <a:r>
              <a:rPr sz="2000" b="1" dirty="0">
                <a:solidFill>
                  <a:srgbClr val="002060"/>
                </a:solidFill>
                <a:latin typeface="Times New Roman"/>
                <a:cs typeface="Times New Roman"/>
              </a:rPr>
              <a:t>Simple</a:t>
            </a:r>
            <a:r>
              <a:rPr sz="2000" b="1" spc="-3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002060"/>
                </a:solidFill>
                <a:latin typeface="Times New Roman"/>
                <a:cs typeface="Times New Roman"/>
              </a:rPr>
              <a:t>(</a:t>
            </a:r>
            <a:r>
              <a:rPr sz="2000" i="1" dirty="0">
                <a:solidFill>
                  <a:srgbClr val="002060"/>
                </a:solidFill>
                <a:latin typeface="Times New Roman"/>
                <a:cs typeface="Times New Roman"/>
              </a:rPr>
              <a:t>squamous,</a:t>
            </a:r>
            <a:r>
              <a:rPr sz="2000" i="1" spc="-3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i="1" dirty="0">
                <a:solidFill>
                  <a:srgbClr val="002060"/>
                </a:solidFill>
                <a:latin typeface="Times New Roman"/>
                <a:cs typeface="Times New Roman"/>
              </a:rPr>
              <a:t>cuboidal,</a:t>
            </a:r>
            <a:r>
              <a:rPr sz="2000" i="1" spc="-3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i="1" dirty="0">
                <a:solidFill>
                  <a:srgbClr val="002060"/>
                </a:solidFill>
                <a:latin typeface="Times New Roman"/>
                <a:cs typeface="Times New Roman"/>
              </a:rPr>
              <a:t>columnar</a:t>
            </a:r>
            <a:r>
              <a:rPr sz="2000" i="1" spc="-3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i="1" dirty="0">
                <a:solidFill>
                  <a:srgbClr val="002060"/>
                </a:solidFill>
                <a:latin typeface="Times New Roman"/>
                <a:cs typeface="Times New Roman"/>
              </a:rPr>
              <a:t>and</a:t>
            </a:r>
            <a:r>
              <a:rPr sz="2000" i="1" spc="-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i="1" dirty="0">
                <a:solidFill>
                  <a:srgbClr val="002060"/>
                </a:solidFill>
                <a:latin typeface="Times New Roman"/>
                <a:cs typeface="Times New Roman"/>
              </a:rPr>
              <a:t>pseudo-</a:t>
            </a:r>
            <a:r>
              <a:rPr sz="2000" i="1" spc="-10" dirty="0">
                <a:solidFill>
                  <a:srgbClr val="002060"/>
                </a:solidFill>
                <a:latin typeface="Times New Roman"/>
                <a:cs typeface="Times New Roman"/>
              </a:rPr>
              <a:t>stratified</a:t>
            </a:r>
            <a:r>
              <a:rPr sz="2000" spc="-10" dirty="0">
                <a:solidFill>
                  <a:srgbClr val="002060"/>
                </a:solidFill>
                <a:latin typeface="Times New Roman"/>
                <a:cs typeface="Times New Roman"/>
              </a:rPr>
              <a:t>).</a:t>
            </a:r>
            <a:endParaRPr sz="2000" dirty="0">
              <a:solidFill>
                <a:srgbClr val="002060"/>
              </a:solidFill>
              <a:latin typeface="Times New Roman"/>
              <a:cs typeface="Times New Roman"/>
            </a:endParaRPr>
          </a:p>
          <a:p>
            <a:pPr marL="469265" indent="-456565">
              <a:lnSpc>
                <a:spcPct val="100000"/>
              </a:lnSpc>
              <a:spcBef>
                <a:spcPts val="2210"/>
              </a:spcBef>
              <a:buAutoNum type="arabicPeriod"/>
              <a:tabLst>
                <a:tab pos="469265" algn="l"/>
              </a:tabLst>
            </a:pPr>
            <a:r>
              <a:rPr sz="2000" b="1" dirty="0">
                <a:solidFill>
                  <a:srgbClr val="002060"/>
                </a:solidFill>
                <a:latin typeface="Times New Roman"/>
                <a:cs typeface="Times New Roman"/>
              </a:rPr>
              <a:t>Stratified</a:t>
            </a:r>
            <a:r>
              <a:rPr sz="2000" b="1" spc="-4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002060"/>
                </a:solidFill>
                <a:latin typeface="Times New Roman"/>
                <a:cs typeface="Times New Roman"/>
              </a:rPr>
              <a:t>(</a:t>
            </a:r>
            <a:r>
              <a:rPr sz="2000" i="1" dirty="0">
                <a:solidFill>
                  <a:srgbClr val="002060"/>
                </a:solidFill>
                <a:latin typeface="Times New Roman"/>
                <a:cs typeface="Times New Roman"/>
              </a:rPr>
              <a:t>squamous,</a:t>
            </a:r>
            <a:r>
              <a:rPr sz="2000" i="1" spc="-5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i="1" spc="-20" dirty="0">
                <a:solidFill>
                  <a:srgbClr val="002060"/>
                </a:solidFill>
                <a:latin typeface="Times New Roman"/>
                <a:cs typeface="Times New Roman"/>
              </a:rPr>
              <a:t>columnar,</a:t>
            </a:r>
            <a:r>
              <a:rPr sz="2000" i="1" spc="-4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i="1" dirty="0">
                <a:solidFill>
                  <a:srgbClr val="002060"/>
                </a:solidFill>
                <a:latin typeface="Times New Roman"/>
                <a:cs typeface="Times New Roman"/>
              </a:rPr>
              <a:t>cuboidal</a:t>
            </a:r>
            <a:r>
              <a:rPr sz="2000" i="1" spc="-4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i="1" dirty="0">
                <a:solidFill>
                  <a:srgbClr val="002060"/>
                </a:solidFill>
                <a:latin typeface="Times New Roman"/>
                <a:cs typeface="Times New Roman"/>
              </a:rPr>
              <a:t>and</a:t>
            </a:r>
            <a:r>
              <a:rPr sz="2000" i="1" spc="-2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i="1" spc="-10" dirty="0">
                <a:solidFill>
                  <a:srgbClr val="002060"/>
                </a:solidFill>
                <a:latin typeface="Times New Roman"/>
                <a:cs typeface="Times New Roman"/>
              </a:rPr>
              <a:t>transitional</a:t>
            </a:r>
            <a:r>
              <a:rPr sz="2000" spc="-10" dirty="0">
                <a:solidFill>
                  <a:srgbClr val="002060"/>
                </a:solidFill>
                <a:latin typeface="Times New Roman"/>
                <a:cs typeface="Times New Roman"/>
              </a:rPr>
              <a:t>).</a:t>
            </a:r>
            <a:endParaRPr sz="2000" dirty="0">
              <a:solidFill>
                <a:srgbClr val="002060"/>
              </a:solidFill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92379" y="183260"/>
            <a:ext cx="7677150" cy="546815"/>
          </a:xfrm>
          <a:prstGeom prst="rect">
            <a:avLst/>
          </a:prstGeom>
        </p:spPr>
        <p:txBody>
          <a:bodyPr vert="horz" wrap="square" lIns="0" tIns="53847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</a:t>
            </a:r>
            <a:r>
              <a:rPr sz="3200" spc="-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3200" spc="-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tissue</a:t>
            </a:r>
            <a:r>
              <a:rPr sz="3200" spc="-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32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level:</a:t>
            </a:r>
            <a:endParaRPr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307436" y="3500178"/>
            <a:ext cx="6672072" cy="2668524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3596385" y="6464985"/>
            <a:ext cx="1953895" cy="3613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ts val="1240"/>
              </a:lnSpc>
            </a:pP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Kurdistan</a:t>
            </a:r>
            <a:r>
              <a:rPr sz="1200" b="1" dirty="0">
                <a:solidFill>
                  <a:srgbClr val="000099"/>
                </a:solidFill>
                <a:latin typeface="Calibri"/>
                <a:cs typeface="Calibri"/>
              </a:rPr>
              <a:t> </a:t>
            </a: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Technical</a:t>
            </a:r>
            <a:endParaRPr sz="12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</a:pP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Institute(</a:t>
            </a: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  <a:hlinkClick r:id="rId5"/>
              </a:rPr>
              <a:t>www.kti.edu.krd/ku)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r>
              <a:rPr spc="-10" dirty="0"/>
              <a:t>4/5/2025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10</a:t>
            </a:fld>
            <a:endParaRPr spc="-25" dirty="0"/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85533A67-3744-6E18-E05D-8C39EA4391D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476"/>
    </mc:Choice>
    <mc:Fallback xmlns="">
      <p:transition spd="slow" advTm="354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92379" y="1149452"/>
            <a:ext cx="4812030" cy="3766224"/>
          </a:xfrm>
          <a:prstGeom prst="rect">
            <a:avLst/>
          </a:prstGeom>
        </p:spPr>
        <p:txBody>
          <a:bodyPr vert="horz" wrap="square" lIns="0" tIns="142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20"/>
              </a:spcBef>
            </a:pPr>
            <a:r>
              <a:rPr sz="2400" b="1" dirty="0">
                <a:solidFill>
                  <a:srgbClr val="FF0000"/>
                </a:solidFill>
                <a:latin typeface="Times New Roman"/>
                <a:cs typeface="Times New Roman"/>
              </a:rPr>
              <a:t>B.</a:t>
            </a:r>
            <a:r>
              <a:rPr sz="2400" b="1" spc="-1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400" b="1" dirty="0">
                <a:solidFill>
                  <a:srgbClr val="FF0000"/>
                </a:solidFill>
                <a:latin typeface="Times New Roman"/>
                <a:cs typeface="Times New Roman"/>
              </a:rPr>
              <a:t>Connective</a:t>
            </a:r>
            <a:r>
              <a:rPr sz="2400" b="1" spc="-4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400" b="1" spc="-10" dirty="0">
                <a:solidFill>
                  <a:srgbClr val="FF0000"/>
                </a:solidFill>
                <a:latin typeface="Times New Roman"/>
                <a:cs typeface="Times New Roman"/>
              </a:rPr>
              <a:t>tissues:</a:t>
            </a:r>
            <a:endParaRPr sz="2400" dirty="0">
              <a:latin typeface="Times New Roman"/>
              <a:cs typeface="Times New Roman"/>
            </a:endParaRPr>
          </a:p>
          <a:p>
            <a:pPr marL="469900" marR="5080" indent="-457200">
              <a:lnSpc>
                <a:spcPts val="3060"/>
              </a:lnSpc>
              <a:spcBef>
                <a:spcPts val="270"/>
              </a:spcBef>
              <a:buAutoNum type="alphaLcPeriod"/>
              <a:tabLst>
                <a:tab pos="469900" algn="l"/>
              </a:tabLst>
            </a:pPr>
            <a:r>
              <a:rPr lang="en-US" sz="2000" b="1" dirty="0">
                <a:solidFill>
                  <a:srgbClr val="002060"/>
                </a:solidFill>
                <a:latin typeface="Arial"/>
                <a:cs typeface="Arial"/>
              </a:rPr>
              <a:t>tissue cells </a:t>
            </a:r>
            <a:r>
              <a:rPr sz="2000" b="1" spc="35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002060"/>
                </a:solidFill>
                <a:latin typeface="Times New Roman"/>
                <a:cs typeface="Times New Roman"/>
              </a:rPr>
              <a:t>(</a:t>
            </a:r>
            <a:r>
              <a:rPr sz="2000" i="1" dirty="0">
                <a:solidFill>
                  <a:srgbClr val="002060"/>
                </a:solidFill>
                <a:latin typeface="Times New Roman"/>
                <a:cs typeface="Times New Roman"/>
              </a:rPr>
              <a:t>fibroblast,</a:t>
            </a:r>
            <a:r>
              <a:rPr sz="2000" i="1" spc="40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i="1" dirty="0">
                <a:solidFill>
                  <a:srgbClr val="002060"/>
                </a:solidFill>
                <a:latin typeface="Times New Roman"/>
                <a:cs typeface="Times New Roman"/>
              </a:rPr>
              <a:t>macrophage,</a:t>
            </a:r>
            <a:r>
              <a:rPr sz="2000" i="1" spc="39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i="1" spc="-10" dirty="0">
                <a:solidFill>
                  <a:srgbClr val="002060"/>
                </a:solidFill>
                <a:latin typeface="Times New Roman"/>
                <a:cs typeface="Times New Roman"/>
              </a:rPr>
              <a:t>plasma </a:t>
            </a:r>
            <a:r>
              <a:rPr sz="2000" i="1" dirty="0">
                <a:solidFill>
                  <a:srgbClr val="002060"/>
                </a:solidFill>
                <a:latin typeface="Times New Roman"/>
                <a:cs typeface="Times New Roman"/>
              </a:rPr>
              <a:t>cells,</a:t>
            </a:r>
            <a:r>
              <a:rPr sz="2000" i="1" spc="-2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i="1" dirty="0">
                <a:solidFill>
                  <a:srgbClr val="002060"/>
                </a:solidFill>
                <a:latin typeface="Times New Roman"/>
                <a:cs typeface="Times New Roman"/>
              </a:rPr>
              <a:t>mast</a:t>
            </a:r>
            <a:r>
              <a:rPr sz="2000" i="1" spc="-2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i="1" dirty="0">
                <a:solidFill>
                  <a:srgbClr val="002060"/>
                </a:solidFill>
                <a:latin typeface="Times New Roman"/>
                <a:cs typeface="Times New Roman"/>
              </a:rPr>
              <a:t>cells,</a:t>
            </a:r>
            <a:r>
              <a:rPr sz="2000" i="1" spc="-1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i="1" dirty="0">
                <a:solidFill>
                  <a:srgbClr val="002060"/>
                </a:solidFill>
                <a:latin typeface="Times New Roman"/>
                <a:cs typeface="Times New Roman"/>
              </a:rPr>
              <a:t>adipocytes,</a:t>
            </a:r>
            <a:r>
              <a:rPr sz="2000" i="1" spc="-3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000" i="1" spc="-10" dirty="0">
                <a:solidFill>
                  <a:srgbClr val="002060"/>
                </a:solidFill>
                <a:latin typeface="Times New Roman"/>
                <a:cs typeface="Times New Roman"/>
              </a:rPr>
              <a:t>WBCs</a:t>
            </a:r>
            <a:r>
              <a:rPr sz="2000" spc="-10" dirty="0">
                <a:solidFill>
                  <a:srgbClr val="002060"/>
                </a:solidFill>
                <a:latin typeface="Times New Roman"/>
                <a:cs typeface="Times New Roman"/>
              </a:rPr>
              <a:t>).</a:t>
            </a:r>
            <a:endParaRPr sz="2000" dirty="0">
              <a:solidFill>
                <a:srgbClr val="002060"/>
              </a:solidFill>
              <a:latin typeface="Times New Roman"/>
              <a:cs typeface="Times New Roman"/>
            </a:endParaRPr>
          </a:p>
          <a:p>
            <a:pPr marL="469265" indent="-456565">
              <a:lnSpc>
                <a:spcPct val="100000"/>
              </a:lnSpc>
              <a:spcBef>
                <a:spcPts val="750"/>
              </a:spcBef>
              <a:buAutoNum type="alphaLcPeriod"/>
              <a:tabLst>
                <a:tab pos="469265" algn="l"/>
              </a:tabLst>
            </a:pPr>
            <a:r>
              <a:rPr sz="2000" b="1" dirty="0">
                <a:solidFill>
                  <a:srgbClr val="002060"/>
                </a:solidFill>
                <a:latin typeface="Arial"/>
                <a:cs typeface="Arial"/>
              </a:rPr>
              <a:t>Tissue</a:t>
            </a:r>
            <a:r>
              <a:rPr sz="2000" b="1" spc="-9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002060"/>
                </a:solidFill>
                <a:latin typeface="Arial"/>
                <a:cs typeface="Arial"/>
              </a:rPr>
              <a:t>matrix:</a:t>
            </a:r>
            <a:endParaRPr sz="20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1155065" lvl="1" indent="-227965">
              <a:lnSpc>
                <a:spcPct val="100000"/>
              </a:lnSpc>
              <a:spcBef>
                <a:spcPts val="1019"/>
              </a:spcBef>
              <a:buAutoNum type="romanLcPeriod"/>
              <a:tabLst>
                <a:tab pos="1155065" algn="l"/>
              </a:tabLst>
            </a:pPr>
            <a:r>
              <a:rPr lang="en-US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Fibers:</a:t>
            </a:r>
            <a:r>
              <a:rPr lang="en-US" sz="2000" b="1" spc="-5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2000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collagen,</a:t>
            </a:r>
            <a:r>
              <a:rPr lang="en-US" sz="2000" i="1" spc="-4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reticular,</a:t>
            </a:r>
            <a:r>
              <a:rPr lang="en-US" sz="2000" i="1" spc="-4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US" sz="2000" spc="-5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i="1" spc="-1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elastic</a:t>
            </a:r>
            <a:r>
              <a:rPr lang="en-US" sz="2000" spc="-1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US" sz="2000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155700" marR="6350" lvl="1" indent="-228600">
              <a:lnSpc>
                <a:spcPct val="150000"/>
              </a:lnSpc>
              <a:spcBef>
                <a:spcPts val="5"/>
              </a:spcBef>
              <a:buAutoNum type="romanLcPeriod"/>
              <a:tabLst>
                <a:tab pos="1155700" algn="l"/>
                <a:tab pos="2211705" algn="l"/>
                <a:tab pos="3750945" algn="l"/>
              </a:tabLst>
            </a:pPr>
            <a:r>
              <a:rPr lang="en-US" sz="2000" b="1" spc="-1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Ground</a:t>
            </a:r>
            <a:r>
              <a:rPr lang="en-US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sz="2000" b="1" spc="-1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substances: </a:t>
            </a:r>
            <a:r>
              <a:rPr lang="en-US" sz="2000" i="1" spc="-1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(Hyaluronic </a:t>
            </a:r>
            <a:r>
              <a:rPr lang="en-US" sz="2000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Acid,</a:t>
            </a:r>
            <a:r>
              <a:rPr lang="en-US" sz="2000" i="1" spc="-5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US" sz="2000" spc="-4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i="1" spc="-1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proteins).</a:t>
            </a:r>
            <a:endParaRPr lang="en-US" sz="2000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92379" y="183260"/>
            <a:ext cx="7677150" cy="566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3.</a:t>
            </a:r>
            <a:r>
              <a:rPr spc="-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pc="-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tissue</a:t>
            </a:r>
            <a:r>
              <a:rPr spc="-7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level:</a:t>
            </a:r>
          </a:p>
        </p:txBody>
      </p:sp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282184" y="1260347"/>
            <a:ext cx="3861816" cy="4687824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3596385" y="6464985"/>
            <a:ext cx="1953895" cy="3613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ts val="1240"/>
              </a:lnSpc>
            </a:pP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Kurdistan</a:t>
            </a:r>
            <a:r>
              <a:rPr sz="1200" b="1" dirty="0">
                <a:solidFill>
                  <a:srgbClr val="000099"/>
                </a:solidFill>
                <a:latin typeface="Calibri"/>
                <a:cs typeface="Calibri"/>
              </a:rPr>
              <a:t> </a:t>
            </a: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Technical</a:t>
            </a:r>
            <a:endParaRPr sz="12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</a:pP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Institute(</a:t>
            </a: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  <a:hlinkClick r:id="rId5"/>
              </a:rPr>
              <a:t>www.kti.edu.krd/ku)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r>
              <a:rPr spc="-10" dirty="0"/>
              <a:t>4/5/2025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11</a:t>
            </a:fld>
            <a:endParaRPr spc="-25" dirty="0"/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49E5F60B-5558-1BA9-77F4-D1402A76FB3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664"/>
    </mc:Choice>
    <mc:Fallback xmlns="">
      <p:transition spd="slow" advTm="206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92379" y="1292097"/>
            <a:ext cx="673544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C.</a:t>
            </a:r>
            <a:r>
              <a:rPr sz="2000" b="1" spc="-3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Muscle</a:t>
            </a:r>
            <a:r>
              <a:rPr sz="2000" b="1" spc="-8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000" b="1" spc="-10" dirty="0">
                <a:solidFill>
                  <a:srgbClr val="FF0000"/>
                </a:solidFill>
                <a:latin typeface="Times New Roman"/>
                <a:cs typeface="Times New Roman"/>
              </a:rPr>
              <a:t>Tissues</a:t>
            </a:r>
            <a:r>
              <a:rPr sz="2000" b="1" spc="-1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sz="2000" b="1" spc="-85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move</a:t>
            </a:r>
            <a:r>
              <a:rPr sz="2000" spc="-2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body</a:t>
            </a:r>
            <a:r>
              <a:rPr sz="2000" spc="-5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parts</a:t>
            </a:r>
            <a:r>
              <a:rPr sz="2000" spc="-2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</a:t>
            </a:r>
            <a:r>
              <a:rPr sz="2000" spc="-4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spc="-1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contracting</a:t>
            </a:r>
            <a:r>
              <a:rPr sz="2000" spc="-2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sz="2000" spc="-3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spc="-1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relaxing</a:t>
            </a:r>
            <a:r>
              <a:rPr sz="2000" spc="-10" dirty="0">
                <a:solidFill>
                  <a:srgbClr val="464646"/>
                </a:solidFill>
                <a:latin typeface="Calibri"/>
                <a:cs typeface="Calibri"/>
              </a:rPr>
              <a:t>.</a:t>
            </a:r>
            <a:endParaRPr sz="2000" dirty="0">
              <a:latin typeface="Calibri"/>
              <a:cs typeface="Calibr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3.</a:t>
            </a:r>
            <a:r>
              <a:rPr spc="-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pc="-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tissue</a:t>
            </a:r>
            <a:r>
              <a:rPr spc="-7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level</a:t>
            </a:r>
            <a:r>
              <a:rPr spc="-10" dirty="0"/>
              <a:t>:</a:t>
            </a:r>
          </a:p>
        </p:txBody>
      </p:sp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41604" y="1784604"/>
            <a:ext cx="7874508" cy="4238244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3596385" y="6464985"/>
            <a:ext cx="1953895" cy="3613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ts val="1240"/>
              </a:lnSpc>
            </a:pP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Kurdistan</a:t>
            </a:r>
            <a:r>
              <a:rPr sz="1200" b="1" dirty="0">
                <a:solidFill>
                  <a:srgbClr val="000099"/>
                </a:solidFill>
                <a:latin typeface="Calibri"/>
                <a:cs typeface="Calibri"/>
              </a:rPr>
              <a:t> </a:t>
            </a: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Technical</a:t>
            </a:r>
            <a:endParaRPr sz="12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</a:pP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Institute(</a:t>
            </a: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  <a:hlinkClick r:id="rId5"/>
              </a:rPr>
              <a:t>www.kti.edu.krd/ku)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r>
              <a:rPr spc="-10" dirty="0"/>
              <a:t>4/5/2025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12</a:t>
            </a:fld>
            <a:endParaRPr spc="-25" dirty="0"/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C0C64ABB-BAA2-61E6-25B1-CDA20156C9E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245"/>
    </mc:Choice>
    <mc:Fallback xmlns="">
      <p:transition spd="slow" advTm="232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76859" y="1093698"/>
            <a:ext cx="8361680" cy="3022600"/>
          </a:xfrm>
          <a:prstGeom prst="rect">
            <a:avLst/>
          </a:prstGeom>
        </p:spPr>
        <p:txBody>
          <a:bodyPr vert="horz" wrap="square" lIns="0" tIns="29209" rIns="0" bIns="0" rtlCol="0">
            <a:spAutoFit/>
          </a:bodyPr>
          <a:lstStyle/>
          <a:p>
            <a:pPr marL="240665" marR="7620" indent="-228600">
              <a:lnSpc>
                <a:spcPct val="147500"/>
              </a:lnSpc>
              <a:spcBef>
                <a:spcPts val="229"/>
              </a:spcBef>
              <a:buClr>
                <a:srgbClr val="FF0000"/>
              </a:buClr>
              <a:buFont typeface="Arial MT"/>
              <a:buChar char="•"/>
              <a:tabLst>
                <a:tab pos="240665" algn="l"/>
                <a:tab pos="641985" algn="l"/>
                <a:tab pos="1696720" algn="l"/>
                <a:tab pos="3888740" algn="l"/>
                <a:tab pos="4293870" algn="l"/>
                <a:tab pos="5603240" algn="l"/>
                <a:tab pos="6095365" algn="l"/>
                <a:tab pos="7228205" algn="l"/>
                <a:tab pos="7879080" algn="l"/>
              </a:tabLst>
            </a:pPr>
            <a:r>
              <a:rPr sz="2000" b="1" spc="-25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D.</a:t>
            </a:r>
            <a:r>
              <a:rPr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2000" b="1" spc="-1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Nervous</a:t>
            </a:r>
            <a:r>
              <a:rPr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Tissues</a:t>
            </a:r>
            <a:r>
              <a:rPr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sz="2000" b="1" spc="32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1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responsible</a:t>
            </a:r>
            <a:r>
              <a:rPr sz="1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1800" spc="-2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</a:t>
            </a:r>
            <a:r>
              <a:rPr sz="1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1800" spc="-1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coordinating</a:t>
            </a:r>
            <a:r>
              <a:rPr sz="1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1800" spc="-2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sz="1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1800" spc="-1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controlling</a:t>
            </a:r>
            <a:r>
              <a:rPr sz="1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1800" spc="-2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many</a:t>
            </a:r>
            <a:r>
              <a:rPr sz="1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1800" spc="-2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body </a:t>
            </a:r>
            <a:r>
              <a:rPr sz="1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activities</a:t>
            </a:r>
            <a:r>
              <a:rPr lang="en-US" sz="1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.Found</a:t>
            </a:r>
            <a:r>
              <a:rPr lang="en-US" sz="1800" spc="-4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</a:t>
            </a:r>
            <a:r>
              <a:rPr lang="en-US" sz="1800" spc="-4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1800" spc="-5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brain,</a:t>
            </a:r>
            <a:r>
              <a:rPr sz="1800" spc="-4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spinal</a:t>
            </a:r>
            <a:r>
              <a:rPr sz="1800" spc="-6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cord,</a:t>
            </a:r>
            <a:r>
              <a:rPr sz="1800" spc="-4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sz="1800" spc="-4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1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nerves.</a:t>
            </a:r>
            <a:endParaRPr sz="1800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40665" indent="-227965">
              <a:lnSpc>
                <a:spcPct val="100000"/>
              </a:lnSpc>
              <a:spcBef>
                <a:spcPts val="2075"/>
              </a:spcBef>
              <a:buFont typeface="Arial MT"/>
              <a:buChar char="•"/>
              <a:tabLst>
                <a:tab pos="240665" algn="l"/>
              </a:tabLst>
            </a:pPr>
            <a:r>
              <a:rPr sz="1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</a:t>
            </a:r>
            <a:r>
              <a:rPr sz="1800" spc="-4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stimulates</a:t>
            </a:r>
            <a:r>
              <a:rPr sz="1800" spc="-2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muscle</a:t>
            </a:r>
            <a:r>
              <a:rPr sz="1800" spc="-2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contraction,</a:t>
            </a:r>
            <a:r>
              <a:rPr sz="1800" spc="-1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creates</a:t>
            </a:r>
            <a:r>
              <a:rPr sz="1800" spc="-2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</a:t>
            </a:r>
            <a:r>
              <a:rPr sz="1800" spc="-2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awareness</a:t>
            </a:r>
            <a:r>
              <a:rPr sz="1800" spc="-2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sz="1800" spc="-3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1800" spc="-3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1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environment,</a:t>
            </a:r>
            <a:r>
              <a:rPr sz="1800" spc="-3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sz="1800" spc="-2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plays</a:t>
            </a:r>
            <a:r>
              <a:rPr sz="1800" spc="-2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5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endParaRPr sz="1800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40665">
              <a:lnSpc>
                <a:spcPct val="100000"/>
              </a:lnSpc>
              <a:spcBef>
                <a:spcPts val="1080"/>
              </a:spcBef>
            </a:pPr>
            <a:r>
              <a:rPr sz="1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major</a:t>
            </a:r>
            <a:r>
              <a:rPr sz="1800" spc="-4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role</a:t>
            </a:r>
            <a:r>
              <a:rPr sz="1800" spc="-3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</a:t>
            </a:r>
            <a:r>
              <a:rPr sz="1800" spc="-1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emotions,</a:t>
            </a:r>
            <a:r>
              <a:rPr sz="1800" spc="-3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1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memory,</a:t>
            </a:r>
            <a:r>
              <a:rPr sz="1800" spc="-2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sz="1800" spc="-2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1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reasoning.</a:t>
            </a:r>
            <a:endParaRPr sz="1800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03835" indent="-193675">
              <a:lnSpc>
                <a:spcPct val="100000"/>
              </a:lnSpc>
              <a:spcBef>
                <a:spcPts val="2155"/>
              </a:spcBef>
              <a:buSzPct val="95000"/>
              <a:buAutoNum type="arabicPeriod"/>
              <a:tabLst>
                <a:tab pos="203835" algn="l"/>
              </a:tabLst>
            </a:pPr>
            <a:r>
              <a:rPr sz="2000" spc="-10" dirty="0">
                <a:solidFill>
                  <a:srgbClr val="FF0000"/>
                </a:solidFill>
                <a:latin typeface="Times New Roman"/>
                <a:cs typeface="Times New Roman"/>
              </a:rPr>
              <a:t>Neurons</a:t>
            </a:r>
            <a:endParaRPr sz="2000" dirty="0">
              <a:solidFill>
                <a:srgbClr val="FF0000"/>
              </a:solidFill>
              <a:latin typeface="Times New Roman"/>
              <a:cs typeface="Times New Roman"/>
            </a:endParaRPr>
          </a:p>
          <a:p>
            <a:pPr marL="266700" indent="-254000">
              <a:lnSpc>
                <a:spcPct val="100000"/>
              </a:lnSpc>
              <a:spcBef>
                <a:spcPts val="2195"/>
              </a:spcBef>
              <a:buSzPct val="95000"/>
              <a:buAutoNum type="arabicPeriod"/>
              <a:tabLst>
                <a:tab pos="266700" algn="l"/>
              </a:tabLst>
            </a:pPr>
            <a:r>
              <a:rPr sz="2000" spc="-10" dirty="0">
                <a:solidFill>
                  <a:srgbClr val="FF0000"/>
                </a:solidFill>
                <a:latin typeface="Times New Roman"/>
                <a:cs typeface="Times New Roman"/>
              </a:rPr>
              <a:t>Neuroglia</a:t>
            </a:r>
            <a:endParaRPr sz="2000" dirty="0">
              <a:solidFill>
                <a:srgbClr val="FF0000"/>
              </a:solidFill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904999" y="3227321"/>
            <a:ext cx="6525767" cy="3022601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596385" y="6464985"/>
            <a:ext cx="1953895" cy="3613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ts val="1240"/>
              </a:lnSpc>
            </a:pP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Kurdistan</a:t>
            </a:r>
            <a:r>
              <a:rPr sz="1200" b="1" dirty="0">
                <a:solidFill>
                  <a:srgbClr val="000099"/>
                </a:solidFill>
                <a:latin typeface="Calibri"/>
                <a:cs typeface="Calibri"/>
              </a:rPr>
              <a:t> </a:t>
            </a: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Technical</a:t>
            </a:r>
            <a:endParaRPr sz="12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</a:pP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Institute(</a:t>
            </a: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  <a:hlinkClick r:id="rId5"/>
              </a:rPr>
              <a:t>www.kti.edu.krd/ku)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r>
              <a:rPr spc="-10" dirty="0"/>
              <a:t>4/5/2025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13</a:t>
            </a:fld>
            <a:endParaRPr spc="-25" dirty="0"/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0552CB4F-085D-D115-E6F8-B74F497A623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810"/>
    </mc:Choice>
    <mc:Fallback xmlns="">
      <p:transition spd="slow" advTm="538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92379" y="1127124"/>
            <a:ext cx="8358505" cy="10544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27329">
              <a:lnSpc>
                <a:spcPct val="150100"/>
              </a:lnSpc>
              <a:spcBef>
                <a:spcPts val="100"/>
              </a:spcBef>
              <a:buFont typeface="Arial MT"/>
              <a:buChar char="•"/>
              <a:tabLst>
                <a:tab pos="240029" algn="l"/>
                <a:tab pos="1176655" algn="l"/>
                <a:tab pos="1586865" algn="l"/>
                <a:tab pos="2370455" algn="l"/>
                <a:tab pos="2781935" algn="l"/>
                <a:tab pos="3979545" algn="l"/>
                <a:tab pos="4949190" algn="l"/>
                <a:tab pos="5915660" algn="l"/>
                <a:tab pos="7069455" algn="l"/>
                <a:tab pos="7464425" algn="l"/>
                <a:tab pos="8209280" algn="l"/>
              </a:tabLst>
            </a:pP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Group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	</a:t>
            </a:r>
            <a:r>
              <a:rPr sz="2400" spc="-25" dirty="0">
                <a:solidFill>
                  <a:srgbClr val="002060"/>
                </a:solidFill>
                <a:latin typeface="Times New Roman"/>
                <a:cs typeface="Times New Roman"/>
              </a:rPr>
              <a:t>of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	</a:t>
            </a:r>
            <a:r>
              <a:rPr sz="2400" spc="-20" dirty="0">
                <a:solidFill>
                  <a:srgbClr val="002060"/>
                </a:solidFill>
                <a:latin typeface="Times New Roman"/>
                <a:cs typeface="Times New Roman"/>
              </a:rPr>
              <a:t>same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	</a:t>
            </a:r>
            <a:r>
              <a:rPr sz="2400" spc="-25" dirty="0">
                <a:solidFill>
                  <a:srgbClr val="002060"/>
                </a:solidFill>
                <a:latin typeface="Times New Roman"/>
                <a:cs typeface="Times New Roman"/>
              </a:rPr>
              <a:t>or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	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different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	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tissues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	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collect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	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together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	</a:t>
            </a:r>
            <a:r>
              <a:rPr sz="2400" spc="-25" dirty="0">
                <a:solidFill>
                  <a:srgbClr val="002060"/>
                </a:solidFill>
                <a:latin typeface="Times New Roman"/>
                <a:cs typeface="Times New Roman"/>
              </a:rPr>
              <a:t>to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	</a:t>
            </a:r>
            <a:r>
              <a:rPr sz="2400" spc="-20" dirty="0">
                <a:solidFill>
                  <a:srgbClr val="002060"/>
                </a:solidFill>
                <a:latin typeface="Times New Roman"/>
                <a:cs typeface="Times New Roman"/>
              </a:rPr>
              <a:t>form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	</a:t>
            </a:r>
            <a:r>
              <a:rPr sz="2400" spc="-50" dirty="0">
                <a:solidFill>
                  <a:srgbClr val="002060"/>
                </a:solidFill>
                <a:latin typeface="Times New Roman"/>
                <a:cs typeface="Times New Roman"/>
              </a:rPr>
              <a:t>a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particular</a:t>
            </a:r>
            <a:r>
              <a:rPr sz="2400" spc="-4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organ</a:t>
            </a:r>
            <a:r>
              <a:rPr sz="2400" spc="-2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and</a:t>
            </a:r>
            <a:r>
              <a:rPr sz="2400" spc="-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perform</a:t>
            </a:r>
            <a:r>
              <a:rPr sz="2400" spc="-3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a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2060"/>
                </a:solidFill>
                <a:latin typeface="Times New Roman"/>
                <a:cs typeface="Times New Roman"/>
              </a:rPr>
              <a:t>specific</a:t>
            </a:r>
            <a:r>
              <a:rPr sz="2400" spc="-3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002060"/>
                </a:solidFill>
                <a:latin typeface="Times New Roman"/>
                <a:cs typeface="Times New Roman"/>
              </a:rPr>
              <a:t>function.</a:t>
            </a:r>
            <a:endParaRPr sz="2400" dirty="0">
              <a:solidFill>
                <a:srgbClr val="002060"/>
              </a:solidFill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92379" y="189357"/>
            <a:ext cx="3531235" cy="566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207895" algn="l"/>
              </a:tabLst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</a:t>
            </a:r>
            <a:r>
              <a:rPr lang="en-US" spc="-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Organ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Level</a:t>
            </a:r>
            <a:r>
              <a:rPr spc="-10" dirty="0"/>
              <a:t>:</a:t>
            </a:r>
          </a:p>
        </p:txBody>
      </p:sp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114453" y="2437501"/>
            <a:ext cx="6441947" cy="3723131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3596385" y="6464985"/>
            <a:ext cx="1953895" cy="3613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ts val="1240"/>
              </a:lnSpc>
            </a:pP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Kurdistan</a:t>
            </a:r>
            <a:r>
              <a:rPr sz="1200" b="1" dirty="0">
                <a:solidFill>
                  <a:srgbClr val="000099"/>
                </a:solidFill>
                <a:latin typeface="Calibri"/>
                <a:cs typeface="Calibri"/>
              </a:rPr>
              <a:t> </a:t>
            </a: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Technical</a:t>
            </a:r>
            <a:endParaRPr sz="12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</a:pP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Institute(</a:t>
            </a: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  <a:hlinkClick r:id="rId5"/>
              </a:rPr>
              <a:t>www.kti.edu.krd/ku)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r>
              <a:rPr spc="-10" dirty="0"/>
              <a:t>4/5/2025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14</a:t>
            </a:fld>
            <a:endParaRPr spc="-25" dirty="0"/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5A527CF8-B11B-D5D7-EA01-D3329B53CA6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191"/>
    </mc:Choice>
    <mc:Fallback xmlns="">
      <p:transition spd="slow" advTm="221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041429" y="1250202"/>
            <a:ext cx="2862580" cy="508473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25"/>
              </a:spcBef>
            </a:pPr>
            <a:r>
              <a:rPr sz="1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Major</a:t>
            </a:r>
            <a:r>
              <a:rPr sz="1600" b="1" spc="5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systems</a:t>
            </a:r>
            <a:r>
              <a:rPr sz="1600" b="1" spc="55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sz="1600" b="1" spc="55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600" b="1" spc="55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sz="1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human</a:t>
            </a:r>
            <a:r>
              <a:rPr sz="1600" b="1" spc="45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b="1" spc="-2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body</a:t>
            </a:r>
            <a:endParaRPr sz="16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7243" y="1771144"/>
            <a:ext cx="8847274" cy="445005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5.</a:t>
            </a:r>
            <a:r>
              <a:rPr spc="-8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System</a:t>
            </a:r>
            <a:r>
              <a:rPr spc="-8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level: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96385" y="6464985"/>
            <a:ext cx="1953895" cy="3613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ts val="1240"/>
              </a:lnSpc>
            </a:pP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Kurdistan</a:t>
            </a:r>
            <a:r>
              <a:rPr sz="1200" b="1" dirty="0">
                <a:solidFill>
                  <a:srgbClr val="000099"/>
                </a:solidFill>
                <a:latin typeface="Calibri"/>
                <a:cs typeface="Calibri"/>
              </a:rPr>
              <a:t> </a:t>
            </a: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Technical</a:t>
            </a:r>
            <a:endParaRPr sz="12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</a:pP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Institute(</a:t>
            </a: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  <a:hlinkClick r:id="rId5"/>
              </a:rPr>
              <a:t>www.kti.edu.krd/ku)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r>
              <a:rPr spc="-10" dirty="0"/>
              <a:t>4/5/2025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15</a:t>
            </a:fld>
            <a:endParaRPr spc="-25" dirty="0"/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8E90E511-F141-EA29-FBAF-130A3A75BCF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477000" y="5181600"/>
            <a:ext cx="2666999" cy="167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0799"/>
    </mc:Choice>
    <mc:Fallback xmlns="">
      <p:transition spd="slow" advTm="1907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0020" y="1208532"/>
            <a:ext cx="8983980" cy="51435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596385" y="6464985"/>
            <a:ext cx="1953895" cy="3613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ts val="1240"/>
              </a:lnSpc>
            </a:pP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Kurdistan</a:t>
            </a:r>
            <a:r>
              <a:rPr sz="1200" b="1" dirty="0">
                <a:solidFill>
                  <a:srgbClr val="000099"/>
                </a:solidFill>
                <a:latin typeface="Calibri"/>
                <a:cs typeface="Calibri"/>
              </a:rPr>
              <a:t> </a:t>
            </a: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Technical</a:t>
            </a:r>
            <a:endParaRPr sz="12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</a:pP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</a:rPr>
              <a:t>Institute(</a:t>
            </a:r>
            <a:r>
              <a:rPr sz="1200" b="1" spc="-10" dirty="0">
                <a:solidFill>
                  <a:srgbClr val="000099"/>
                </a:solidFill>
                <a:latin typeface="Calibri"/>
                <a:cs typeface="Calibri"/>
                <a:hlinkClick r:id="rId5"/>
              </a:rPr>
              <a:t>www.kti.edu.krd/ku)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r>
              <a:rPr spc="-10" dirty="0"/>
              <a:t>4/5/2025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16</a:t>
            </a:fld>
            <a:endParaRPr spc="-25" dirty="0"/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29D00B36-CF22-D996-7035-B8AAE5136B9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99"/>
    </mc:Choice>
    <mc:Fallback xmlns="">
      <p:transition spd="slow" advTm="30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821</TotalTime>
  <Words>956</Words>
  <Application>Microsoft Office PowerPoint</Application>
  <PresentationFormat>On-screen Show (4:3)</PresentationFormat>
  <Paragraphs>136</Paragraphs>
  <Slides>16</Slides>
  <Notes>0</Notes>
  <HiddenSlides>0</HiddenSlides>
  <MMClips>16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Arial</vt:lpstr>
      <vt:lpstr>Arial MT</vt:lpstr>
      <vt:lpstr>Calibri</vt:lpstr>
      <vt:lpstr>Calibri Light</vt:lpstr>
      <vt:lpstr>Comic Sans MS</vt:lpstr>
      <vt:lpstr>Symbol</vt:lpstr>
      <vt:lpstr>Times New Roman</vt:lpstr>
      <vt:lpstr>Office Theme</vt:lpstr>
      <vt:lpstr>Introduction to Physiology</vt:lpstr>
      <vt:lpstr>What is physiology?</vt:lpstr>
      <vt:lpstr>Physiology and Anatomy</vt:lpstr>
      <vt:lpstr>Structural Organization </vt:lpstr>
      <vt:lpstr>1. The Chemical Level:</vt:lpstr>
      <vt:lpstr>2. The cell level:</vt:lpstr>
      <vt:lpstr>Cell structure</vt:lpstr>
      <vt:lpstr>Plasma membrane</vt:lpstr>
      <vt:lpstr>Cell Organelles</vt:lpstr>
      <vt:lpstr>3. The tissue level:</vt:lpstr>
      <vt:lpstr>3. The tissue level:</vt:lpstr>
      <vt:lpstr>3. The tissue level:</vt:lpstr>
      <vt:lpstr>PowerPoint Presentation</vt:lpstr>
      <vt:lpstr>4. Organ Level:</vt:lpstr>
      <vt:lpstr>5. System level: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CS-DEP</dc:creator>
  <cp:lastModifiedBy>ale azad</cp:lastModifiedBy>
  <cp:revision>8</cp:revision>
  <dcterms:created xsi:type="dcterms:W3CDTF">2026-03-31T15:45:38Z</dcterms:created>
  <dcterms:modified xsi:type="dcterms:W3CDTF">2026-04-04T15:09:34Z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2025-04-19T00:00:00Z</vt:filetime>
  </property>
  <property fmtid="{D5CDD505-2E9C-101B-9397-08002B2CF9AE}" pid="3" name="Creator">
    <vt:lpwstr>Microsoft® PowerPoint® LTSC</vt:lpwstr>
  </property>
  <property fmtid="{D5CDD505-2E9C-101B-9397-08002B2CF9AE}" pid="4" name="LastSaved">
    <vt:filetime>2026-03-31T00:00:00Z</vt:filetime>
  </property>
  <property fmtid="{D5CDD505-2E9C-101B-9397-08002B2CF9AE}" pid="5" name="Producer">
    <vt:lpwstr>Microsoft® PowerPoint® LTSC</vt:lpwstr>
  </property>
</Properties>
</file>